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Montserrat"/>
      <p:regular r:id="rId33"/>
      <p:bold r:id="rId34"/>
      <p:italic r:id="rId35"/>
      <p:boldItalic r:id="rId36"/>
    </p:embeddedFont>
    <p:embeddedFont>
      <p:font typeface="Karla"/>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Ben Edgar"/>
  <p:cmAuthor clrIdx="1" id="1" initials="" lastIdx="1" name="Fuad Balashov"/>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Karla-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Karla-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Karla-italic.fntdata"/><Relationship Id="rId16" Type="http://schemas.openxmlformats.org/officeDocument/2006/relationships/slide" Target="slides/slide11.xml"/><Relationship Id="rId38" Type="http://schemas.openxmlformats.org/officeDocument/2006/relationships/font" Target="fonts/Karla-bold.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3-20T21:41:28.730">
    <p:pos x="6000" y="0"/>
    <p:text>+fuad.balashov@appian.com delete this box?
_Assigned to you_</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dt="2017-03-08T17:32:43.489">
    <p:pos x="6000" y="0"/>
    <p:text>Create an image showing the app and how it can hit different apis for information.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Android_robot.p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stack.imgur.com/Jk8de.p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veloper.android.com/guide/topics/ui/declaring-layout.html#CommonLayou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whatsapp-interface-apps-android-1660652/" TargetMode="External"/><Relationship Id="rId3" Type="http://schemas.openxmlformats.org/officeDocument/2006/relationships/hyperlink" Target="https://pixabay.com/en/april-weather-icon-warm-cold-mix-1371393/" TargetMode="External"/><Relationship Id="rId4" Type="http://schemas.openxmlformats.org/officeDocument/2006/relationships/hyperlink" Target="https://commons.wikimedia.org/wiki/File:PICOL_icon_Football.svg" TargetMode="External"/><Relationship Id="rId5" Type="http://schemas.openxmlformats.org/officeDocument/2006/relationships/hyperlink" Target="https://creativecommons.org/licenses/by/3.0/deed.en" TargetMode="External"/><Relationship Id="rId6" Type="http://schemas.openxmlformats.org/officeDocument/2006/relationships/hyperlink" Target="https://pixabay.com/en/analytics-stats-statistics-data-1919925/"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vbit.blogspot.com/2017/03/images.html" TargetMode="External"/><Relationship Id="rId3" Type="http://schemas.openxmlformats.org/officeDocument/2006/relationships/hyperlink" Target="https://creativecommons.org/licenses/by-sa/3.0/deed.en" TargetMode="External"/><Relationship Id="rId4" Type="http://schemas.openxmlformats.org/officeDocument/2006/relationships/hyperlink" Target="https://commons.wikimedia.org/wiki/File:SQLite370.svg" TargetMode="External"/><Relationship Id="rId5" Type="http://schemas.openxmlformats.org/officeDocument/2006/relationships/hyperlink" Target="https://en.wikipedia.org/wiki/File:Folder_Hexagonal_Icon.svg" TargetMode="External"/><Relationship Id="rId6" Type="http://schemas.openxmlformats.org/officeDocument/2006/relationships/hyperlink" Target="https://creativecommons.org/licenses/by-sa/3.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9mail/k-9"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Text-xml.svg" TargetMode="External"/><Relationship Id="rId3" Type="http://schemas.openxmlformats.org/officeDocument/2006/relationships/hyperlink" Target="https://creativecommons.org/licenses/by-sa/3.0/deed.en" TargetMode="External"/><Relationship Id="rId4" Type="http://schemas.openxmlformats.org/officeDocument/2006/relationships/hyperlink" Target="https://www.flickr.com/photos/daniel_iversen/15090961835" TargetMode="External"/><Relationship Id="rId5" Type="http://schemas.openxmlformats.org/officeDocument/2006/relationships/hyperlink" Target="https://creativecommons.org/licenses/by/2.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Android_robot_skateboarding.sv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0"/>
              </a:spcBef>
              <a:buNone/>
            </a:pPr>
            <a:r>
              <a:rPr b="1" lang="en"/>
              <a:t>Images</a:t>
            </a:r>
          </a:p>
          <a:p>
            <a:pPr indent="0" lvl="0" marL="0" rtl="0">
              <a:spcBef>
                <a:spcPts val="0"/>
              </a:spcBef>
              <a:buNone/>
            </a:pPr>
            <a:r>
              <a:rPr lang="en"/>
              <a:t>Android: </a:t>
            </a:r>
            <a:r>
              <a:rPr lang="en" u="sng">
                <a:solidFill>
                  <a:schemeClr val="hlink"/>
                </a:solidFill>
                <a:hlinkClick r:id="rId2"/>
              </a:rPr>
              <a:t>https://commons.wikimedia.org/wiki/File:Android_robot.png</a:t>
            </a:r>
            <a:r>
              <a:rPr lang="en"/>
              <a:t> licensed by: Google, with: https://creativecommons.org/licenses/by/3.0/deed.en</a:t>
            </a:r>
          </a:p>
          <a:p>
            <a:pPr indent="0" lvl="0" marL="45720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spcBef>
                <a:spcPts val="600"/>
              </a:spcBef>
              <a:buNone/>
            </a:pPr>
            <a:r>
              <a:rPr lang="en" sz="1200">
                <a:solidFill>
                  <a:schemeClr val="dk1"/>
                </a:solidFill>
              </a:rPr>
              <a:t>The Activity gives you a lifecycle to hook into for different events, the lifecycle is kind of intense but we can just focus on a few key events:</a:t>
            </a:r>
          </a:p>
          <a:p>
            <a:pPr indent="0" lvl="0" marL="0" rtl="0">
              <a:spcBef>
                <a:spcPts val="600"/>
              </a:spcBef>
              <a:buNone/>
            </a:pPr>
            <a:r>
              <a:rPr lang="en" sz="1200">
                <a:solidFill>
                  <a:schemeClr val="dk1"/>
                </a:solidFill>
              </a:rPr>
              <a:t>	onCreate: When the activity is first made: used to populate data</a:t>
            </a:r>
          </a:p>
          <a:p>
            <a:pPr indent="0" lvl="0" marL="0" rtl="0">
              <a:spcBef>
                <a:spcPts val="600"/>
              </a:spcBef>
              <a:buNone/>
            </a:pPr>
            <a:r>
              <a:rPr lang="en" sz="1200">
                <a:solidFill>
                  <a:schemeClr val="dk1"/>
                </a:solidFill>
              </a:rPr>
              <a:t>	onResume: run before showing the screen: sets up the UI</a:t>
            </a:r>
          </a:p>
          <a:p>
            <a:pPr indent="0" lvl="0" marL="0" rtl="0">
              <a:spcBef>
                <a:spcPts val="600"/>
              </a:spcBef>
              <a:buNone/>
            </a:pPr>
            <a:r>
              <a:rPr lang="en" sz="1200">
                <a:solidFill>
                  <a:schemeClr val="dk1"/>
                </a:solidFill>
              </a:rPr>
              <a:t>	onPause: run before the showing a new activity: saves UI state for when the activity is shown again</a:t>
            </a:r>
          </a:p>
          <a:p>
            <a:pPr indent="457200" lvl="0" rtl="0">
              <a:spcBef>
                <a:spcPts val="600"/>
              </a:spcBef>
              <a:buNone/>
            </a:pPr>
            <a:r>
              <a:rPr lang="en" sz="1200">
                <a:solidFill>
                  <a:schemeClr val="dk1"/>
                </a:solidFill>
              </a:rPr>
              <a:t>More on the lifecycle in this diagram: </a:t>
            </a:r>
            <a:r>
              <a:rPr lang="en" sz="1200" u="sng">
                <a:solidFill>
                  <a:schemeClr val="hlink"/>
                </a:solidFill>
                <a:hlinkClick r:id="rId2"/>
              </a:rPr>
              <a:t>http://i.stack.imgur.com/Jk8de.png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91666"/>
              <a:buFont typeface="Arial"/>
              <a:buNone/>
            </a:pPr>
            <a:r>
              <a:rPr lang="en" sz="1200">
                <a:solidFill>
                  <a:schemeClr val="dk1"/>
                </a:solidFill>
              </a:rPr>
              <a:t>To build a layout, you can put together multiple xml elements together in a view group</a:t>
            </a:r>
          </a:p>
          <a:p>
            <a:pPr indent="0" lvl="0" marL="0" rtl="0">
              <a:spcBef>
                <a:spcPts val="600"/>
              </a:spcBef>
              <a:buNone/>
            </a:pPr>
            <a:r>
              <a:rPr lang="en" sz="1200">
                <a:solidFill>
                  <a:schemeClr val="dk1"/>
                </a:solidFill>
              </a:rPr>
              <a:t>There are two basic types of View Groups. </a:t>
            </a:r>
          </a:p>
          <a:p>
            <a:pPr indent="-304800" lvl="0" marL="457200" rtl="0">
              <a:spcBef>
                <a:spcPts val="600"/>
              </a:spcBef>
              <a:buClr>
                <a:schemeClr val="dk1"/>
              </a:buClr>
              <a:buSzPct val="100000"/>
              <a:buChar char="-"/>
            </a:pPr>
            <a:r>
              <a:rPr lang="en" sz="1200">
                <a:solidFill>
                  <a:schemeClr val="dk1"/>
                </a:solidFill>
              </a:rPr>
              <a:t>Linear Layouts (that organize child views one after another)</a:t>
            </a:r>
          </a:p>
          <a:p>
            <a:pPr indent="-304800" lvl="0" marL="457200" rtl="0">
              <a:spcBef>
                <a:spcPts val="600"/>
              </a:spcBef>
              <a:buClr>
                <a:schemeClr val="dk1"/>
              </a:buClr>
              <a:buSzPct val="100000"/>
              <a:buChar char="-"/>
            </a:pPr>
            <a:r>
              <a:rPr lang="en" sz="1200">
                <a:solidFill>
                  <a:schemeClr val="dk1"/>
                </a:solidFill>
              </a:rPr>
              <a:t>Relative Layouts (that organize child views in relation to one another)</a:t>
            </a:r>
          </a:p>
          <a:p>
            <a:pPr indent="-304800" lvl="0" marL="457200" rtl="0">
              <a:spcBef>
                <a:spcPts val="600"/>
              </a:spcBef>
              <a:buClr>
                <a:schemeClr val="dk1"/>
              </a:buClr>
              <a:buSzPct val="100000"/>
              <a:buChar char="-"/>
            </a:pPr>
            <a:r>
              <a:rPr lang="en" sz="1200" u="sng">
                <a:solidFill>
                  <a:schemeClr val="hlink"/>
                </a:solidFill>
                <a:hlinkClick r:id="rId2"/>
              </a:rPr>
              <a:t>For more on Relative Layouts Vs Linear Layouts check out the developer docs</a:t>
            </a:r>
          </a:p>
          <a:p>
            <a:pPr indent="0" lvl="0" marL="0" rtl="0">
              <a:spcBef>
                <a:spcPts val="600"/>
              </a:spcBef>
              <a:buNone/>
            </a:pPr>
            <a:r>
              <a:rPr lang="en" sz="1200">
                <a:solidFill>
                  <a:schemeClr val="dk1"/>
                </a:solidFill>
              </a:rPr>
              <a:t>Linear Layouts are clearer to explain so we will discuss those in the presentation.</a:t>
            </a:r>
          </a:p>
          <a:p>
            <a:pPr indent="0" lvl="0" marL="0" rtl="0">
              <a:spcBef>
                <a:spcPts val="600"/>
              </a:spcBef>
              <a:buNone/>
            </a:pPr>
            <a:r>
              <a:rPr lang="en" sz="1200">
                <a:solidFill>
                  <a:schemeClr val="dk1"/>
                </a:solidFill>
              </a:rPr>
              <a:t>On this Linear Layout we have an image and two text views below it. These tags would look something like this in the xml we write.</a:t>
            </a:r>
          </a:p>
          <a:p>
            <a:pPr indent="0" lvl="0" marL="0" rtl="0">
              <a:spcBef>
                <a:spcPts val="600"/>
              </a:spcBef>
              <a:buNone/>
            </a:pPr>
            <a:r>
              <a:rPr lang="en" sz="1200">
                <a:solidFill>
                  <a:schemeClr val="dk1"/>
                </a:solidFill>
              </a:rPr>
              <a:t>However, this xml would not be complete without its attributes...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457200" lvl="0" marL="0" rtl="0">
              <a:spcBef>
                <a:spcPts val="600"/>
              </a:spcBef>
              <a:buNone/>
            </a:pPr>
            <a:r>
              <a:rPr lang="en" sz="1200">
                <a:solidFill>
                  <a:schemeClr val="dk1"/>
                </a:solidFill>
              </a:rPr>
              <a:t>The linear layout uses attributes to define its width and height and the orientation of its child views (vertical or horizontal).</a:t>
            </a:r>
          </a:p>
          <a:p>
            <a:pPr indent="457200" lvl="0" marL="0" rtl="0">
              <a:spcBef>
                <a:spcPts val="600"/>
              </a:spcBef>
              <a:buNone/>
            </a:pPr>
            <a:r>
              <a:rPr lang="en" sz="1200">
                <a:solidFill>
                  <a:schemeClr val="dk1"/>
                </a:solidFill>
              </a:rPr>
              <a:t>The child views also have attributes to define their dimensions, text size, colors, image and on and on. </a:t>
            </a:r>
          </a:p>
          <a:p>
            <a:pPr indent="0" lvl="0" marL="457200" rtl="0">
              <a:spcBef>
                <a:spcPts val="600"/>
              </a:spcBef>
              <a:buNone/>
            </a:pPr>
            <a:r>
              <a:rPr lang="en" sz="1200">
                <a:solidFill>
                  <a:schemeClr val="dk1"/>
                </a:solidFill>
              </a:rPr>
              <a:t>This xml we see could be a standalone file that is used to lay out an activity. We will see how to make use of it later in the presentation.</a:t>
            </a:r>
          </a:p>
          <a:p>
            <a:pPr indent="457200" lvl="0" marL="0" rtl="0">
              <a:spcBef>
                <a:spcPts val="600"/>
              </a:spcBef>
              <a:buNone/>
            </a:pPr>
            <a:r>
              <a:rPr lang="en" sz="1200">
                <a:solidFill>
                  <a:schemeClr val="dk1"/>
                </a:solidFill>
              </a:rPr>
              <a:t>We can note a couple things while we are here!</a:t>
            </a:r>
          </a:p>
          <a:p>
            <a:pPr indent="-304800" lvl="0" marL="457200" rtl="0">
              <a:spcBef>
                <a:spcPts val="600"/>
              </a:spcBef>
              <a:buClr>
                <a:schemeClr val="dk1"/>
              </a:buClr>
              <a:buSzPct val="100000"/>
              <a:buAutoNum type="arabicParenR"/>
            </a:pPr>
            <a:r>
              <a:rPr lang="en" sz="1200">
                <a:solidFill>
                  <a:schemeClr val="dk1"/>
                </a:solidFill>
              </a:rPr>
              <a:t>Width and height can be defined with:</a:t>
            </a:r>
          </a:p>
          <a:p>
            <a:pPr indent="-304800" lvl="0" marL="914400" rtl="0">
              <a:spcBef>
                <a:spcPts val="600"/>
              </a:spcBef>
              <a:buClr>
                <a:schemeClr val="dk1"/>
              </a:buClr>
              <a:buSzPct val="100000"/>
              <a:buChar char="-"/>
            </a:pPr>
            <a:r>
              <a:rPr lang="en" sz="1200">
                <a:solidFill>
                  <a:schemeClr val="dk1"/>
                </a:solidFill>
              </a:rPr>
              <a:t>“dp” (exact sizing) </a:t>
            </a:r>
          </a:p>
          <a:p>
            <a:pPr indent="-304800" lvl="0" marL="914400" rtl="0">
              <a:spcBef>
                <a:spcPts val="600"/>
              </a:spcBef>
              <a:buClr>
                <a:schemeClr val="dk1"/>
              </a:buClr>
              <a:buSzPct val="100000"/>
              <a:buChar char="-"/>
            </a:pPr>
            <a:r>
              <a:rPr lang="en" sz="1200">
                <a:solidFill>
                  <a:schemeClr val="dk1"/>
                </a:solidFill>
              </a:rPr>
              <a:t>wrap_content (minimum to hold content) </a:t>
            </a:r>
          </a:p>
          <a:p>
            <a:pPr indent="-304800" lvl="0" marL="914400" rtl="0">
              <a:spcBef>
                <a:spcPts val="600"/>
              </a:spcBef>
              <a:buClr>
                <a:schemeClr val="dk1"/>
              </a:buClr>
              <a:buSzPct val="100000"/>
              <a:buChar char="-"/>
            </a:pPr>
            <a:r>
              <a:rPr lang="en" sz="1200">
                <a:solidFill>
                  <a:schemeClr val="dk1"/>
                </a:solidFill>
              </a:rPr>
              <a:t>fill_parent (stretches to fill parent)</a:t>
            </a:r>
          </a:p>
          <a:p>
            <a:pPr lvl="0" rtl="0">
              <a:spcBef>
                <a:spcPts val="600"/>
              </a:spcBef>
              <a:buNone/>
            </a:pPr>
            <a:r>
              <a:rPr lang="en" sz="1200">
                <a:solidFill>
                  <a:schemeClr val="dk1"/>
                </a:solidFill>
              </a:rPr>
              <a:t>  2) 	Text size is defined with “sp” (exact sizing for text)</a:t>
            </a:r>
          </a:p>
          <a:p>
            <a:pPr lvl="0" rtl="0">
              <a:spcBef>
                <a:spcPts val="600"/>
              </a:spcBef>
              <a:buNone/>
            </a:pPr>
            <a:r>
              <a:rPr lang="en" sz="1200">
                <a:solidFill>
                  <a:schemeClr val="dk1"/>
                </a:solidFill>
              </a:rPr>
              <a:t>  3)	There must be ONE root element in the xml file, this is normally a View Group (linear layout or relative layout) though it could be a view</a:t>
            </a:r>
          </a:p>
          <a:p>
            <a:pPr lvl="0" rtl="0">
              <a:spcBef>
                <a:spcPts val="600"/>
              </a:spcBef>
              <a:buNone/>
            </a:pPr>
            <a:r>
              <a:rPr lang="en" sz="1200">
                <a:solidFill>
                  <a:schemeClr val="dk1"/>
                </a:solidFill>
              </a:rPr>
              <a:t>  4)	Attributes in an xml file use a namespace (in this case android), all namespaces that are used need to be declared at the top of the file. You don’t need to worry about this too much unless you delete the auto generated one in the first element of the xml file.</a:t>
            </a:r>
          </a:p>
          <a:p>
            <a:pPr lvl="0" rtl="0">
              <a:spcBef>
                <a:spcPts val="600"/>
              </a:spcBef>
              <a:buNone/>
            </a:pPr>
            <a:r>
              <a:rPr lang="en" sz="1200">
                <a:solidFill>
                  <a:schemeClr val="dk1"/>
                </a:solidFill>
              </a:rPr>
              <a:t>  5)	The first line in an xml file defines the version and encoding. You dont need to worry about it, just make sure it’s in your file.</a:t>
            </a:r>
          </a:p>
          <a:p>
            <a:pPr indent="457200" lvl="0" rtl="0">
              <a:spcBef>
                <a:spcPts val="600"/>
              </a:spcBef>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None/>
            </a:pPr>
            <a:r>
              <a:t/>
            </a:r>
            <a:endParaRPr sz="1200">
              <a:solidFill>
                <a:schemeClr val="dk1"/>
              </a:solidFill>
            </a:endParaRPr>
          </a:p>
          <a:p>
            <a:pPr indent="-304800" lvl="0" marL="457200" rtl="0">
              <a:spcBef>
                <a:spcPts val="600"/>
              </a:spcBef>
              <a:buClr>
                <a:schemeClr val="dk1"/>
              </a:buClr>
              <a:buSzPct val="100000"/>
            </a:pPr>
            <a:r>
              <a:rPr lang="en" sz="1200">
                <a:solidFill>
                  <a:schemeClr val="dk1"/>
                </a:solidFill>
              </a:rPr>
              <a:t>Centering textview and button</a:t>
            </a:r>
          </a:p>
          <a:p>
            <a:pPr indent="-304800" lvl="0" marL="457200" rtl="0">
              <a:spcBef>
                <a:spcPts val="600"/>
              </a:spcBef>
              <a:buClr>
                <a:schemeClr val="dk1"/>
              </a:buClr>
              <a:buSzPct val="100000"/>
            </a:pPr>
            <a:r>
              <a:rPr lang="en" sz="1200">
                <a:solidFill>
                  <a:schemeClr val="dk1"/>
                </a:solidFill>
              </a:rPr>
              <a:t>Adding id to a textview</a:t>
            </a:r>
          </a:p>
          <a:p>
            <a:pPr indent="-304800" lvl="0" marL="457200" rtl="0">
              <a:spcBef>
                <a:spcPts val="600"/>
              </a:spcBef>
              <a:buClr>
                <a:schemeClr val="dk1"/>
              </a:buClr>
              <a:buSzPct val="100000"/>
            </a:pPr>
            <a:r>
              <a:rPr lang="en" sz="1200">
                <a:solidFill>
                  <a:schemeClr val="dk1"/>
                </a:solidFill>
              </a:rPr>
              <a:t>Positioning the button below the textview</a:t>
            </a:r>
          </a:p>
          <a:p>
            <a:pPr indent="-304800" lvl="0" marL="457200" rtl="0">
              <a:spcBef>
                <a:spcPts val="600"/>
              </a:spcBef>
              <a:buClr>
                <a:schemeClr val="dk1"/>
              </a:buClr>
              <a:buSzPct val="100000"/>
            </a:pPr>
            <a:r>
              <a:rPr lang="en" sz="1200">
                <a:solidFill>
                  <a:schemeClr val="dk1"/>
                </a:solidFill>
              </a:rPr>
              <a:t>Adding an EditView to type in the number above the textview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None/>
            </a:pPr>
            <a:r>
              <a:rPr lang="en" sz="1200">
                <a:solidFill>
                  <a:schemeClr val="dk1"/>
                </a:solidFill>
              </a:rPr>
              <a:t>Fuad to end</a:t>
            </a:r>
          </a:p>
          <a:p>
            <a:pPr lvl="0" rtl="0">
              <a:spcBef>
                <a:spcPts val="600"/>
              </a:spcBef>
              <a:buNone/>
            </a:pPr>
            <a:r>
              <a:rPr lang="en" sz="1200">
                <a:solidFill>
                  <a:schemeClr val="dk1"/>
                </a:solidFill>
              </a:rPr>
              <a:t>Intents are used to start new activities, generally from another one.</a:t>
            </a:r>
          </a:p>
          <a:p>
            <a:pPr lvl="0" rtl="0">
              <a:spcBef>
                <a:spcPts val="600"/>
              </a:spcBef>
              <a:buNone/>
            </a:pPr>
            <a:r>
              <a:rPr lang="en" sz="1200">
                <a:solidFill>
                  <a:schemeClr val="dk1"/>
                </a:solidFill>
              </a:rPr>
              <a:t>In addition they hold a package of data for the next activity to read.</a:t>
            </a:r>
          </a:p>
          <a:p>
            <a:pPr lvl="0" rtl="0">
              <a:spcBef>
                <a:spcPts val="600"/>
              </a:spcBef>
              <a:buNone/>
            </a:pPr>
            <a:r>
              <a:rPr lang="en" sz="1200">
                <a:solidFill>
                  <a:schemeClr val="dk1"/>
                </a:solidFill>
              </a:rPr>
              <a:t>As you move through activities they are added onto an “Activity Stack”. When you hit the back button you are being transported to the last activity on the stack.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buChar char="-"/>
            </a:pPr>
            <a:r>
              <a:rPr lang="en" sz="1200">
                <a:solidFill>
                  <a:schemeClr val="dk1"/>
                </a:solidFill>
              </a:rPr>
              <a:t>Creating the new activity</a:t>
            </a:r>
          </a:p>
          <a:p>
            <a:pPr indent="-304800" lvl="0" marL="457200" rtl="0">
              <a:spcBef>
                <a:spcPts val="600"/>
              </a:spcBef>
              <a:buClr>
                <a:schemeClr val="dk1"/>
              </a:buClr>
              <a:buSzPct val="100000"/>
              <a:buChar char="-"/>
            </a:pPr>
            <a:r>
              <a:rPr lang="en" sz="1200">
                <a:solidFill>
                  <a:schemeClr val="dk1"/>
                </a:solidFill>
              </a:rPr>
              <a:t>Adding an intent to go from the first activity to the second one</a:t>
            </a:r>
          </a:p>
          <a:p>
            <a:pPr indent="-304800" lvl="0" marL="457200" rtl="0">
              <a:spcBef>
                <a:spcPts val="600"/>
              </a:spcBef>
              <a:buClr>
                <a:schemeClr val="dk1"/>
              </a:buClr>
              <a:buSzPct val="100000"/>
              <a:buChar char="-"/>
            </a:pPr>
            <a:r>
              <a:rPr lang="en" sz="1200">
                <a:solidFill>
                  <a:schemeClr val="dk1"/>
                </a:solidFill>
              </a:rPr>
              <a:t>Make sure it’s a linear layout with a vertical orientation!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None/>
            </a:pPr>
            <a:r>
              <a:rPr lang="en" sz="1200">
                <a:solidFill>
                  <a:schemeClr val="dk1"/>
                </a:solidFill>
              </a:rPr>
              <a:t>Intents are used to start new activities, generally from another one.</a:t>
            </a:r>
          </a:p>
          <a:p>
            <a:pPr lvl="0" rtl="0">
              <a:spcBef>
                <a:spcPts val="600"/>
              </a:spcBef>
              <a:buNone/>
            </a:pPr>
            <a:r>
              <a:rPr lang="en" sz="1200">
                <a:solidFill>
                  <a:schemeClr val="dk1"/>
                </a:solidFill>
              </a:rPr>
              <a:t>In addition they hold a package of data for the next activity to read.</a:t>
            </a:r>
          </a:p>
          <a:p>
            <a:pPr lvl="0" rtl="0">
              <a:spcBef>
                <a:spcPts val="600"/>
              </a:spcBef>
              <a:buNone/>
            </a:pPr>
            <a:r>
              <a:rPr lang="en" sz="1200">
                <a:solidFill>
                  <a:schemeClr val="dk1"/>
                </a:solidFill>
              </a:rPr>
              <a:t>As you move through activities they are added onto an “Activity Stack”. When you hit the back button you are being transported to the last activity on the stack.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buChar char="-"/>
            </a:pPr>
            <a:r>
              <a:rPr lang="en" sz="1200">
                <a:solidFill>
                  <a:schemeClr val="dk1"/>
                </a:solidFill>
              </a:rPr>
              <a:t>Passing the number the user types into the second activity via the intent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If you need information for your app. Look online</a:t>
            </a:r>
          </a:p>
          <a:p>
            <a:pPr lvl="0">
              <a:spcBef>
                <a:spcPts val="0"/>
              </a:spcBef>
              <a:buNone/>
            </a:pPr>
            <a:r>
              <a:rPr lang="en"/>
              <a:t>There are tons of apis you can use for weather data or sports data</a:t>
            </a:r>
          </a:p>
          <a:p>
            <a:pPr lvl="0">
              <a:spcBef>
                <a:spcPts val="0"/>
              </a:spcBef>
              <a:buNone/>
            </a:pPr>
            <a:r>
              <a:rPr lang="en"/>
              <a:t>Some of them you may need to get an authorization token</a:t>
            </a:r>
          </a:p>
          <a:p>
            <a:pPr lvl="0">
              <a:spcBef>
                <a:spcPts val="0"/>
              </a:spcBef>
              <a:buNone/>
            </a:pPr>
            <a:r>
              <a:rPr lang="en"/>
              <a:t>We are going to be using the imgur API to get our memes</a:t>
            </a:r>
          </a:p>
          <a:p>
            <a:pPr lvl="0">
              <a:spcBef>
                <a:spcPts val="0"/>
              </a:spcBef>
              <a:buNone/>
            </a:pPr>
            <a:r>
              <a:rPr lang="en"/>
              <a:t>	We registered with the website and got a token we can use for this workshop</a:t>
            </a:r>
          </a:p>
          <a:p>
            <a:pPr lvl="0">
              <a:spcBef>
                <a:spcPts val="0"/>
              </a:spcBef>
              <a:buNone/>
            </a:pPr>
            <a:r>
              <a:t/>
            </a:r>
            <a:endParaRPr/>
          </a:p>
          <a:p>
            <a:pPr lvl="0">
              <a:spcBef>
                <a:spcPts val="0"/>
              </a:spcBef>
              <a:buNone/>
            </a:pPr>
            <a:r>
              <a:rPr b="1" lang="en"/>
              <a:t>Images:</a:t>
            </a:r>
          </a:p>
          <a:p>
            <a:pPr lvl="0">
              <a:spcBef>
                <a:spcPts val="0"/>
              </a:spcBef>
              <a:buNone/>
            </a:pPr>
            <a:r>
              <a:rPr lang="en"/>
              <a:t>Phone from: </a:t>
            </a:r>
            <a:r>
              <a:rPr lang="en" u="sng">
                <a:solidFill>
                  <a:schemeClr val="hlink"/>
                </a:solidFill>
                <a:hlinkClick r:id="rId2"/>
              </a:rPr>
              <a:t>https://pixabay.com/en/whatsapp-interface-apps-android-1660652/</a:t>
            </a:r>
            <a:r>
              <a:rPr lang="en"/>
              <a:t> </a:t>
            </a:r>
          </a:p>
          <a:p>
            <a:pPr lvl="0">
              <a:spcBef>
                <a:spcPts val="0"/>
              </a:spcBef>
              <a:buNone/>
            </a:pPr>
            <a:r>
              <a:rPr lang="en"/>
              <a:t>Weather icon from: </a:t>
            </a:r>
            <a:r>
              <a:rPr lang="en" u="sng">
                <a:solidFill>
                  <a:schemeClr val="hlink"/>
                </a:solidFill>
                <a:hlinkClick r:id="rId3"/>
              </a:rPr>
              <a:t>https://pixabay.com/en/april-weather-icon-warm-cold-mix-1371393/</a:t>
            </a:r>
          </a:p>
          <a:p>
            <a:pPr lvl="0">
              <a:spcBef>
                <a:spcPts val="0"/>
              </a:spcBef>
              <a:buNone/>
            </a:pPr>
            <a:r>
              <a:rPr lang="en"/>
              <a:t>Football from: </a:t>
            </a:r>
            <a:r>
              <a:rPr lang="en" u="sng">
                <a:solidFill>
                  <a:schemeClr val="hlink"/>
                </a:solidFill>
                <a:hlinkClick r:id="rId4"/>
              </a:rPr>
              <a:t>https://commons.wikimedia.org/wiki/File:PICOL_icon_Football.svg</a:t>
            </a:r>
            <a:r>
              <a:rPr lang="en"/>
              <a:t> by: Rodrigo.Argenton, licensed with: </a:t>
            </a:r>
            <a:r>
              <a:rPr lang="en" u="sng">
                <a:solidFill>
                  <a:schemeClr val="hlink"/>
                </a:solidFill>
                <a:hlinkClick r:id="rId5"/>
              </a:rPr>
              <a:t>https://creativecommons.org/licenses/by/3.0/deed.en</a:t>
            </a:r>
          </a:p>
          <a:p>
            <a:pPr lvl="0" rtl="0">
              <a:spcBef>
                <a:spcPts val="0"/>
              </a:spcBef>
              <a:buNone/>
            </a:pPr>
            <a:r>
              <a:rPr lang="en"/>
              <a:t>Data icon: </a:t>
            </a:r>
            <a:r>
              <a:rPr lang="en" u="sng">
                <a:solidFill>
                  <a:schemeClr val="hlink"/>
                </a:solidFill>
                <a:hlinkClick r:id="rId6"/>
              </a:rPr>
              <a:t>https://pixabay.com/en/analytics-stats-statistics-data-1919925/</a:t>
            </a:r>
            <a:r>
              <a:rPr lang="en"/>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Describe different applications of permissions</a:t>
            </a:r>
          </a:p>
          <a:p>
            <a:pPr lvl="0">
              <a:spcBef>
                <a:spcPts val="0"/>
              </a:spcBef>
              <a:buNone/>
            </a:pPr>
            <a:r>
              <a:rPr lang="en"/>
              <a:t>	Camera</a:t>
            </a:r>
          </a:p>
          <a:p>
            <a:pPr lvl="0">
              <a:spcBef>
                <a:spcPts val="0"/>
              </a:spcBef>
              <a:buNone/>
            </a:pPr>
            <a:r>
              <a:rPr lang="en"/>
              <a:t>	Bluetooth</a:t>
            </a:r>
          </a:p>
          <a:p>
            <a:pPr lvl="0">
              <a:spcBef>
                <a:spcPts val="0"/>
              </a:spcBef>
              <a:buNone/>
            </a:pPr>
            <a:r>
              <a:rPr lang="en"/>
              <a:t>	Internet</a:t>
            </a:r>
          </a:p>
          <a:p>
            <a:pPr lvl="0">
              <a:spcBef>
                <a:spcPts val="0"/>
              </a:spcBef>
              <a:buNone/>
            </a:pPr>
            <a:r>
              <a:rPr lang="en"/>
              <a:t>	File Systems</a:t>
            </a:r>
          </a:p>
          <a:p>
            <a:pPr lvl="0">
              <a:spcBef>
                <a:spcPts val="0"/>
              </a:spcBef>
              <a:buNone/>
            </a:pPr>
            <a:r>
              <a:rPr lang="en"/>
              <a:t>	Geolocation</a:t>
            </a:r>
          </a:p>
          <a:p>
            <a:pPr lvl="0">
              <a:spcBef>
                <a:spcPts val="0"/>
              </a:spcBef>
              <a:buNone/>
            </a:pPr>
            <a:r>
              <a:rPr lang="en"/>
              <a:t>This is to protect users from malicious apps. Makes it clear to them what they are getting into</a:t>
            </a:r>
          </a:p>
          <a:p>
            <a:pPr lvl="0">
              <a:spcBef>
                <a:spcPts val="0"/>
              </a:spcBef>
              <a:buNone/>
            </a:pPr>
            <a:r>
              <a:rPr lang="en"/>
              <a:t>	If you are downloading a new messaging app it makes sense for it to see your contacts, but it wouldn’t make sense for our meme generator app.</a:t>
            </a:r>
          </a:p>
          <a:p>
            <a:pPr lvl="0">
              <a:spcBef>
                <a:spcPts val="0"/>
              </a:spcBef>
              <a:buNone/>
            </a:pPr>
            <a:r>
              <a:t/>
            </a:r>
            <a:endParaRPr/>
          </a:p>
          <a:p>
            <a:pPr lvl="0">
              <a:spcBef>
                <a:spcPts val="0"/>
              </a:spcBef>
              <a:buNone/>
            </a:pPr>
            <a:r>
              <a:rPr lang="en"/>
              <a:t>You add permissions to the ANdroid Manifest. We will add the internet permission in this exercise.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marR="0" rtl="0" algn="l">
              <a:lnSpc>
                <a:spcPct val="100000"/>
              </a:lnSpc>
              <a:spcBef>
                <a:spcPts val="600"/>
              </a:spcBef>
              <a:spcAft>
                <a:spcPts val="0"/>
              </a:spcAft>
              <a:buClr>
                <a:schemeClr val="dk1"/>
              </a:buClr>
              <a:buSzPct val="100000"/>
              <a:buChar char="-"/>
            </a:pPr>
            <a:r>
              <a:rPr lang="en" sz="1200">
                <a:solidFill>
                  <a:schemeClr val="dk1"/>
                </a:solidFill>
              </a:rPr>
              <a:t>To make http calls (web requests) we need to have a client</a:t>
            </a:r>
          </a:p>
          <a:p>
            <a:pPr indent="-304800" lvl="0" marL="457200" marR="0" rtl="0" algn="l">
              <a:lnSpc>
                <a:spcPct val="100000"/>
              </a:lnSpc>
              <a:spcBef>
                <a:spcPts val="600"/>
              </a:spcBef>
              <a:spcAft>
                <a:spcPts val="0"/>
              </a:spcAft>
              <a:buClr>
                <a:schemeClr val="dk1"/>
              </a:buClr>
              <a:buSzPct val="100000"/>
              <a:buChar char="-"/>
            </a:pPr>
            <a:r>
              <a:rPr lang="en" sz="1200">
                <a:solidFill>
                  <a:schemeClr val="dk1"/>
                </a:solidFill>
              </a:rPr>
              <a:t>Calls are asynchronus because we need to wait for a response from the network</a:t>
            </a:r>
          </a:p>
          <a:p>
            <a:pPr indent="-304800" lvl="0" marL="457200" marR="0" rtl="0" algn="l">
              <a:lnSpc>
                <a:spcPct val="100000"/>
              </a:lnSpc>
              <a:spcBef>
                <a:spcPts val="600"/>
              </a:spcBef>
              <a:spcAft>
                <a:spcPts val="0"/>
              </a:spcAft>
              <a:buClr>
                <a:schemeClr val="dk1"/>
              </a:buClr>
              <a:buSzPct val="100000"/>
              <a:buChar char="-"/>
            </a:pPr>
            <a:r>
              <a:rPr lang="en" sz="1200">
                <a:solidFill>
                  <a:schemeClr val="dk1"/>
                </a:solidFill>
              </a:rPr>
              <a:t>We make a callback to handle both successful and failed requests.</a:t>
            </a:r>
          </a:p>
          <a:p>
            <a:pPr indent="-304800" lvl="0" marL="457200" marR="0" rtl="0" algn="l">
              <a:lnSpc>
                <a:spcPct val="100000"/>
              </a:lnSpc>
              <a:spcBef>
                <a:spcPts val="600"/>
              </a:spcBef>
              <a:spcAft>
                <a:spcPts val="0"/>
              </a:spcAft>
              <a:buClr>
                <a:schemeClr val="dk1"/>
              </a:buClr>
              <a:buSzPct val="100000"/>
              <a:buChar char="-"/>
            </a:pPr>
            <a:r>
              <a:rPr lang="en" sz="1200">
                <a:solidFill>
                  <a:schemeClr val="dk1"/>
                </a:solidFill>
              </a:rPr>
              <a:t>We already created a meme client in the project. In this section we are going to:</a:t>
            </a:r>
          </a:p>
          <a:p>
            <a:pPr indent="-304800" lvl="1" marL="914400" marR="0" rtl="0" algn="l">
              <a:lnSpc>
                <a:spcPct val="100000"/>
              </a:lnSpc>
              <a:spcBef>
                <a:spcPts val="600"/>
              </a:spcBef>
              <a:spcAft>
                <a:spcPts val="0"/>
              </a:spcAft>
              <a:buClr>
                <a:schemeClr val="dk1"/>
              </a:buClr>
              <a:buSzPct val="100000"/>
              <a:buChar char="-"/>
            </a:pPr>
            <a:r>
              <a:rPr lang="en" sz="1200">
                <a:solidFill>
                  <a:schemeClr val="dk1"/>
                </a:solidFill>
              </a:rPr>
              <a:t>Call it from our details activity</a:t>
            </a:r>
          </a:p>
          <a:p>
            <a:pPr indent="-304800" lvl="1" marL="914400" marR="0" rtl="0" algn="l">
              <a:lnSpc>
                <a:spcPct val="100000"/>
              </a:lnSpc>
              <a:spcBef>
                <a:spcPts val="600"/>
              </a:spcBef>
              <a:spcAft>
                <a:spcPts val="0"/>
              </a:spcAft>
              <a:buClr>
                <a:schemeClr val="dk1"/>
              </a:buClr>
              <a:buSzPct val="100000"/>
              <a:buChar char="-"/>
            </a:pPr>
            <a:r>
              <a:rPr lang="en" sz="1200">
                <a:solidFill>
                  <a:schemeClr val="dk1"/>
                </a:solidFill>
              </a:rPr>
              <a:t>Make the network request</a:t>
            </a:r>
          </a:p>
          <a:p>
            <a:pPr indent="-304800" lvl="1" marL="914400" marR="0" rtl="0" algn="l">
              <a:lnSpc>
                <a:spcPct val="100000"/>
              </a:lnSpc>
              <a:spcBef>
                <a:spcPts val="600"/>
              </a:spcBef>
              <a:spcAft>
                <a:spcPts val="0"/>
              </a:spcAft>
              <a:buClr>
                <a:schemeClr val="dk1"/>
              </a:buClr>
              <a:buSzPct val="100000"/>
              <a:buChar char="-"/>
            </a:pPr>
            <a:r>
              <a:rPr lang="en" sz="1200">
                <a:solidFill>
                  <a:schemeClr val="dk1"/>
                </a:solidFill>
              </a:rPr>
              <a:t>Handle the response</a:t>
            </a:r>
          </a:p>
          <a:p>
            <a:pPr indent="-304800" lvl="1" marL="914400" marR="0" rtl="0" algn="l">
              <a:lnSpc>
                <a:spcPct val="100000"/>
              </a:lnSpc>
              <a:spcBef>
                <a:spcPts val="600"/>
              </a:spcBef>
              <a:spcAft>
                <a:spcPts val="0"/>
              </a:spcAft>
              <a:buClr>
                <a:schemeClr val="dk1"/>
              </a:buClr>
              <a:buSzPct val="100000"/>
              <a:buChar char="-"/>
            </a:pPr>
            <a:r>
              <a:rPr lang="en" sz="1200">
                <a:solidFill>
                  <a:schemeClr val="dk1"/>
                </a:solidFill>
              </a:rPr>
              <a:t>Show a toast on the ui thread</a:t>
            </a:r>
          </a:p>
          <a:p>
            <a:pPr indent="-304800" lvl="0" marL="457200" marR="0" rtl="0" algn="l">
              <a:lnSpc>
                <a:spcPct val="100000"/>
              </a:lnSpc>
              <a:spcBef>
                <a:spcPts val="600"/>
              </a:spcBef>
              <a:spcAft>
                <a:spcPts val="0"/>
              </a:spcAft>
              <a:buClr>
                <a:schemeClr val="dk1"/>
              </a:buClr>
              <a:buSzPct val="100000"/>
              <a:buChar char="-"/>
            </a:pPr>
            <a:r>
              <a:rPr lang="en" sz="1200">
                <a:solidFill>
                  <a:schemeClr val="dk1"/>
                </a:solidFill>
              </a:rPr>
              <a:t>We use this same approach to interact with bluetooth and other apis that may take an unknown amount of 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buChar char="-"/>
            </a:pPr>
            <a:r>
              <a:rPr lang="en" sz="1200">
                <a:solidFill>
                  <a:schemeClr val="dk1"/>
                </a:solidFill>
              </a:rPr>
              <a:t>Write Meme code and display the meme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600"/>
              </a:spcBef>
              <a:buClr>
                <a:schemeClr val="dk1"/>
              </a:buClr>
              <a:buChar char="●"/>
            </a:pPr>
            <a:r>
              <a:rPr lang="en">
                <a:solidFill>
                  <a:schemeClr val="dk1"/>
                </a:solidFill>
              </a:rPr>
              <a:t>We now have data coming back from the server.</a:t>
            </a:r>
          </a:p>
          <a:p>
            <a:pPr indent="-228600" lvl="0" marL="457200" rtl="0">
              <a:spcBef>
                <a:spcPts val="600"/>
              </a:spcBef>
              <a:buClr>
                <a:schemeClr val="dk1"/>
              </a:buClr>
              <a:buChar char="●"/>
            </a:pPr>
            <a:r>
              <a:rPr lang="en">
                <a:solidFill>
                  <a:schemeClr val="dk1"/>
                </a:solidFill>
              </a:rPr>
              <a:t>We want to look at this data and get the url for the image from it.</a:t>
            </a:r>
          </a:p>
          <a:p>
            <a:pPr indent="-228600" lvl="0" marL="457200" rtl="0">
              <a:spcBef>
                <a:spcPts val="600"/>
              </a:spcBef>
              <a:buClr>
                <a:schemeClr val="dk1"/>
              </a:buClr>
              <a:buChar char="●"/>
            </a:pPr>
            <a:r>
              <a:rPr lang="en">
                <a:solidFill>
                  <a:schemeClr val="dk1"/>
                </a:solidFill>
              </a:rPr>
              <a:t>When we need to show the image need to load the image from the url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a:t>Using Third party libraries</a:t>
            </a:r>
          </a:p>
          <a:p>
            <a:pPr indent="-228600" lvl="1" marL="914400" rtl="0">
              <a:spcBef>
                <a:spcPts val="0"/>
              </a:spcBef>
              <a:buChar char="○"/>
            </a:pPr>
            <a:r>
              <a:rPr lang="en"/>
              <a:t>Don’t write your own image loading/displaying library. See if one exists.</a:t>
            </a:r>
          </a:p>
          <a:p>
            <a:pPr indent="-228600" lvl="1" marL="914400" rtl="0">
              <a:spcBef>
                <a:spcPts val="0"/>
              </a:spcBef>
              <a:buChar char="○"/>
            </a:pPr>
            <a:r>
              <a:rPr lang="en"/>
              <a:t>We are going to use Picasso, it is a great library for displaying images in android.</a:t>
            </a:r>
          </a:p>
          <a:p>
            <a:pPr indent="-228600" lvl="1" marL="914400" rtl="0">
              <a:spcBef>
                <a:spcPts val="0"/>
              </a:spcBef>
              <a:buChar char="○"/>
            </a:pPr>
            <a:r>
              <a:rPr lang="en"/>
              <a:t>Add libraries in your build.gradle as a dependency</a:t>
            </a:r>
          </a:p>
          <a:p>
            <a:pPr indent="-228600" lvl="0" marL="457200" rtl="0">
              <a:spcBef>
                <a:spcPts val="0"/>
              </a:spcBef>
              <a:buChar char="●"/>
            </a:pPr>
            <a:r>
              <a:rPr lang="en"/>
              <a:t>What is JSON?</a:t>
            </a:r>
          </a:p>
          <a:p>
            <a:pPr indent="-228600" lvl="1" marL="914400" rtl="0">
              <a:spcBef>
                <a:spcPts val="0"/>
              </a:spcBef>
              <a:buChar char="○"/>
            </a:pPr>
            <a:r>
              <a:rPr lang="en"/>
              <a:t>Json is a format for transmitting data.</a:t>
            </a:r>
          </a:p>
          <a:p>
            <a:pPr indent="-228600" lvl="1" marL="914400" rtl="0">
              <a:spcBef>
                <a:spcPts val="0"/>
              </a:spcBef>
              <a:buChar char="○"/>
            </a:pPr>
            <a:r>
              <a:rPr lang="en"/>
              <a:t>Most api’s will support JSON</a:t>
            </a:r>
          </a:p>
          <a:p>
            <a:pPr indent="-228600" lvl="1" marL="914400" rtl="0">
              <a:spcBef>
                <a:spcPts val="0"/>
              </a:spcBef>
              <a:buChar char="○"/>
            </a:pPr>
            <a:r>
              <a:rPr lang="en"/>
              <a:t>We are already getting json in our onSuccess in the MemeClient and we need to pull the image url out of it.</a:t>
            </a:r>
          </a:p>
          <a:p>
            <a:pPr indent="-228600" lvl="0" marL="457200" rtl="0">
              <a:spcBef>
                <a:spcPts val="0"/>
              </a:spcBef>
              <a:buChar char="●"/>
            </a:pPr>
            <a:r>
              <a:rPr lang="en"/>
              <a:t>Display what our json looks like</a:t>
            </a:r>
          </a:p>
          <a:p>
            <a:pPr indent="-228600" lvl="1" marL="914400" rtl="0">
              <a:spcBef>
                <a:spcPts val="0"/>
              </a:spcBef>
              <a:buChar char="○"/>
            </a:pPr>
            <a:r>
              <a:rPr lang="en"/>
              <a:t>There are keys and values</a:t>
            </a:r>
          </a:p>
          <a:p>
            <a:pPr indent="-228600" lvl="1" marL="914400" rtl="0">
              <a:spcBef>
                <a:spcPts val="0"/>
              </a:spcBef>
              <a:buChar char="○"/>
            </a:pPr>
            <a:r>
              <a:rPr lang="en"/>
              <a:t>We are going to drill through the keys to get our image link.</a:t>
            </a:r>
          </a:p>
          <a:p>
            <a:pPr indent="0" lvl="0" marL="45720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buChar char="-"/>
            </a:pPr>
            <a:r>
              <a:rPr lang="en" sz="1200">
                <a:solidFill>
                  <a:schemeClr val="dk1"/>
                </a:solidFill>
              </a:rPr>
              <a:t>Write Meme code and display the meme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buChar char="-"/>
            </a:pPr>
            <a:r>
              <a:rPr lang="en" sz="1200">
                <a:solidFill>
                  <a:schemeClr val="dk1"/>
                </a:solidFill>
              </a:rPr>
              <a:t>We use SQLite as a client side DB</a:t>
            </a:r>
          </a:p>
          <a:p>
            <a:pPr indent="-304800" lvl="1" marL="914400" rtl="0">
              <a:spcBef>
                <a:spcPts val="480"/>
              </a:spcBef>
              <a:buClr>
                <a:schemeClr val="dk1"/>
              </a:buClr>
              <a:buSzPct val="100000"/>
              <a:buChar char="-"/>
            </a:pPr>
            <a:r>
              <a:rPr lang="en" sz="1200">
                <a:solidFill>
                  <a:schemeClr val="dk1"/>
                </a:solidFill>
              </a:rPr>
              <a:t>file based SQL Database</a:t>
            </a:r>
          </a:p>
          <a:p>
            <a:pPr indent="-304800" lvl="1" marL="914400" rtl="0">
              <a:spcBef>
                <a:spcPts val="480"/>
              </a:spcBef>
              <a:buClr>
                <a:schemeClr val="dk1"/>
              </a:buClr>
              <a:buSzPct val="100000"/>
              <a:buChar char="-"/>
            </a:pPr>
            <a:r>
              <a:rPr lang="en" sz="1200">
                <a:solidFill>
                  <a:schemeClr val="dk1"/>
                </a:solidFill>
              </a:rPr>
              <a:t>ex: Offline data</a:t>
            </a:r>
          </a:p>
          <a:p>
            <a:pPr indent="-304800" lvl="2" marL="1371600" rtl="0">
              <a:spcBef>
                <a:spcPts val="480"/>
              </a:spcBef>
              <a:buClr>
                <a:schemeClr val="dk1"/>
              </a:buClr>
              <a:buSzPct val="100000"/>
              <a:buChar char="-"/>
            </a:pPr>
            <a:r>
              <a:rPr lang="en" sz="1200">
                <a:solidFill>
                  <a:schemeClr val="dk1"/>
                </a:solidFill>
              </a:rPr>
              <a:t>Cached responses for news feed, or actions list</a:t>
            </a:r>
          </a:p>
          <a:p>
            <a:pPr indent="-304800" lvl="2" marL="1371600" rtl="0">
              <a:spcBef>
                <a:spcPts val="480"/>
              </a:spcBef>
              <a:buClr>
                <a:schemeClr val="dk1"/>
              </a:buClr>
              <a:buSzPct val="100000"/>
              <a:buChar char="-"/>
            </a:pPr>
            <a:r>
              <a:rPr lang="en" sz="1200">
                <a:solidFill>
                  <a:schemeClr val="dk1"/>
                </a:solidFill>
              </a:rPr>
              <a:t>Cached forms you fill out</a:t>
            </a:r>
          </a:p>
          <a:p>
            <a:pPr indent="-304800" lvl="1" marL="914400" rtl="0">
              <a:spcBef>
                <a:spcPts val="480"/>
              </a:spcBef>
              <a:buClr>
                <a:schemeClr val="dk1"/>
              </a:buClr>
              <a:buSzPct val="100000"/>
              <a:buChar char="-"/>
            </a:pPr>
            <a:r>
              <a:rPr lang="en" sz="1200">
                <a:solidFill>
                  <a:schemeClr val="dk1"/>
                </a:solidFill>
              </a:rPr>
              <a:t>User data</a:t>
            </a:r>
          </a:p>
          <a:p>
            <a:pPr indent="-304800" lvl="0" marL="457200" rtl="0">
              <a:spcBef>
                <a:spcPts val="600"/>
              </a:spcBef>
              <a:buClr>
                <a:schemeClr val="dk1"/>
              </a:buClr>
              <a:buSzPct val="100000"/>
              <a:buChar char="-"/>
            </a:pPr>
            <a:r>
              <a:rPr lang="en" sz="1200">
                <a:solidFill>
                  <a:schemeClr val="dk1"/>
                </a:solidFill>
              </a:rPr>
              <a:t>File System</a:t>
            </a:r>
          </a:p>
          <a:p>
            <a:pPr indent="-304800" lvl="1" marL="914400" rtl="0">
              <a:spcBef>
                <a:spcPts val="480"/>
              </a:spcBef>
              <a:buClr>
                <a:schemeClr val="dk1"/>
              </a:buClr>
              <a:buSzPct val="100000"/>
              <a:buChar char="-"/>
            </a:pPr>
            <a:r>
              <a:rPr lang="en" sz="1200">
                <a:solidFill>
                  <a:schemeClr val="dk1"/>
                </a:solidFill>
              </a:rPr>
              <a:t>pictures</a:t>
            </a:r>
          </a:p>
          <a:p>
            <a:pPr indent="-304800" lvl="1" marL="914400" rtl="0">
              <a:spcBef>
                <a:spcPts val="480"/>
              </a:spcBef>
              <a:buClr>
                <a:schemeClr val="dk1"/>
              </a:buClr>
              <a:buSzPct val="100000"/>
              <a:buChar char="-"/>
            </a:pPr>
            <a:r>
              <a:rPr lang="en" sz="1200">
                <a:solidFill>
                  <a:schemeClr val="dk1"/>
                </a:solidFill>
              </a:rPr>
              <a:t>Cached response contents</a:t>
            </a:r>
          </a:p>
          <a:p>
            <a:pPr indent="-304800" lvl="0" marL="457200" rtl="0">
              <a:spcBef>
                <a:spcPts val="480"/>
              </a:spcBef>
              <a:buClr>
                <a:schemeClr val="dk1"/>
              </a:buClr>
              <a:buSzPct val="100000"/>
              <a:buChar char="-"/>
            </a:pPr>
            <a:r>
              <a:rPr lang="en" sz="1200">
                <a:solidFill>
                  <a:schemeClr val="dk1"/>
                </a:solidFill>
              </a:rPr>
              <a:t>Shared Preferences let you store a primitive or string in the android filesystem. You identify it with a key which you can later use to retrieve it. It’s really easy to use so make use of it for hacking.</a:t>
            </a:r>
          </a:p>
          <a:p>
            <a:pPr lvl="0" rtl="0">
              <a:spcBef>
                <a:spcPts val="480"/>
              </a:spcBef>
              <a:buNone/>
            </a:pPr>
            <a:r>
              <a:t/>
            </a:r>
            <a:endParaRPr sz="1200">
              <a:solidFill>
                <a:schemeClr val="dk1"/>
              </a:solidFill>
            </a:endParaRPr>
          </a:p>
          <a:p>
            <a:pPr lvl="0" rtl="0">
              <a:spcBef>
                <a:spcPts val="480"/>
              </a:spcBef>
              <a:buNone/>
            </a:pPr>
            <a:r>
              <a:rPr b="1" lang="en" sz="1200">
                <a:solidFill>
                  <a:schemeClr val="dk1"/>
                </a:solidFill>
              </a:rPr>
              <a:t>Images</a:t>
            </a:r>
          </a:p>
          <a:p>
            <a:pPr lvl="0" rtl="0">
              <a:spcBef>
                <a:spcPts val="480"/>
              </a:spcBef>
              <a:buNone/>
            </a:pPr>
            <a:r>
              <a:rPr lang="en" sz="1200">
                <a:solidFill>
                  <a:schemeClr val="dk1"/>
                </a:solidFill>
              </a:rPr>
              <a:t>Android with files: </a:t>
            </a:r>
            <a:r>
              <a:rPr lang="en" sz="1200" u="sng">
                <a:solidFill>
                  <a:schemeClr val="hlink"/>
                </a:solidFill>
                <a:hlinkClick r:id="rId2"/>
              </a:rPr>
              <a:t>http://bitvbit.blogspot.com/2017/03/images.html</a:t>
            </a:r>
            <a:r>
              <a:rPr lang="en" sz="1200">
                <a:solidFill>
                  <a:schemeClr val="dk1"/>
                </a:solidFill>
              </a:rPr>
              <a:t> licensed by BitByBit, with: </a:t>
            </a:r>
            <a:r>
              <a:rPr lang="en" sz="1200" u="sng">
                <a:solidFill>
                  <a:schemeClr val="hlink"/>
                </a:solidFill>
                <a:hlinkClick r:id="rId3"/>
              </a:rPr>
              <a:t>https://creativecommons.org/licenses/by-sa/3.0/deed.en</a:t>
            </a:r>
            <a:r>
              <a:rPr lang="en" sz="1200">
                <a:solidFill>
                  <a:schemeClr val="dk1"/>
                </a:solidFill>
              </a:rPr>
              <a:t> </a:t>
            </a:r>
          </a:p>
          <a:p>
            <a:pPr lvl="0" rtl="0">
              <a:spcBef>
                <a:spcPts val="480"/>
              </a:spcBef>
              <a:buNone/>
            </a:pPr>
            <a:r>
              <a:rPr lang="en" sz="1200">
                <a:solidFill>
                  <a:schemeClr val="dk1"/>
                </a:solidFill>
              </a:rPr>
              <a:t>SQLite: </a:t>
            </a:r>
            <a:r>
              <a:rPr lang="en" sz="1200" u="sng">
                <a:solidFill>
                  <a:schemeClr val="hlink"/>
                </a:solidFill>
                <a:hlinkClick r:id="rId4"/>
              </a:rPr>
              <a:t>https://commons.wikimedia.org/wiki/File:SQLite370.svg</a:t>
            </a:r>
          </a:p>
          <a:p>
            <a:pPr lvl="0" rtl="0">
              <a:spcBef>
                <a:spcPts val="480"/>
              </a:spcBef>
              <a:buNone/>
            </a:pPr>
            <a:r>
              <a:rPr lang="en" sz="1200">
                <a:solidFill>
                  <a:schemeClr val="dk1"/>
                </a:solidFill>
              </a:rPr>
              <a:t>File Icon: </a:t>
            </a:r>
            <a:r>
              <a:rPr lang="en" sz="1200" u="sng">
                <a:solidFill>
                  <a:schemeClr val="hlink"/>
                </a:solidFill>
                <a:hlinkClick r:id="rId5"/>
              </a:rPr>
              <a:t>https://en.wikipedia.org/wiki/File:Folder_Hexagonal_Icon.svg</a:t>
            </a:r>
            <a:r>
              <a:rPr lang="en" sz="1200">
                <a:solidFill>
                  <a:schemeClr val="dk1"/>
                </a:solidFill>
              </a:rPr>
              <a:t> licensed by Anomie, with: </a:t>
            </a:r>
            <a:r>
              <a:rPr lang="en" sz="1200" u="sng">
                <a:solidFill>
                  <a:schemeClr val="hlink"/>
                </a:solidFill>
                <a:hlinkClick r:id="rId6"/>
              </a:rPr>
              <a:t>https://creativecommons.org/licenses/by-sa/3.0/</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are using </a:t>
            </a:r>
            <a:r>
              <a:rPr lang="en" u="sng">
                <a:solidFill>
                  <a:schemeClr val="hlink"/>
                </a:solidFill>
                <a:hlinkClick r:id="rId2"/>
              </a:rPr>
              <a:t>k-9 mail, an open source android mail app</a:t>
            </a:r>
            <a:r>
              <a:rPr lang="en"/>
              <a:t> for this illustration</a:t>
            </a:r>
          </a:p>
          <a:p>
            <a:pPr lvl="0">
              <a:spcBef>
                <a:spcPts val="0"/>
              </a:spcBef>
              <a:buNone/>
            </a:pPr>
            <a:r>
              <a:t/>
            </a:r>
            <a:endParaRPr/>
          </a:p>
          <a:p>
            <a:pPr lvl="0" rtl="0">
              <a:spcBef>
                <a:spcPts val="0"/>
              </a:spcBef>
              <a:buNone/>
            </a:pPr>
            <a:r>
              <a:rPr lang="en"/>
              <a:t>What does an android app have?</a:t>
            </a:r>
          </a:p>
          <a:p>
            <a:pPr indent="-228600" lvl="0" marL="457200" rtl="0">
              <a:spcBef>
                <a:spcPts val="0"/>
              </a:spcBef>
              <a:buChar char="-"/>
            </a:pPr>
            <a:r>
              <a:rPr lang="en"/>
              <a:t>For this exercise we will be exploring a fictional mail app, lets call it… GMayle!</a:t>
            </a:r>
          </a:p>
          <a:p>
            <a:pPr indent="-228600" lvl="0" marL="457200" rtl="0">
              <a:spcBef>
                <a:spcPts val="0"/>
              </a:spcBef>
              <a:buChar char="-"/>
            </a:pPr>
            <a:r>
              <a:rPr lang="en"/>
              <a:t>For starters we have different screens</a:t>
            </a:r>
          </a:p>
          <a:p>
            <a:pPr indent="-228600" lvl="1" marL="914400" rtl="0">
              <a:spcBef>
                <a:spcPts val="0"/>
              </a:spcBef>
              <a:buChar char="-"/>
            </a:pPr>
            <a:r>
              <a:rPr lang="en"/>
              <a:t>These screens are called activities in android</a:t>
            </a:r>
          </a:p>
          <a:p>
            <a:pPr indent="-228600" lvl="1" marL="914400" rtl="0">
              <a:spcBef>
                <a:spcPts val="0"/>
              </a:spcBef>
              <a:buChar char="-"/>
            </a:pPr>
            <a:r>
              <a:rPr lang="en"/>
              <a:t>We also note that we need a way to navigate from one to another, and that the navigations (unlike on web) are well defined.</a:t>
            </a:r>
          </a:p>
          <a:p>
            <a:pPr indent="-228600" lvl="2" marL="1371600" rtl="0">
              <a:spcBef>
                <a:spcPts val="0"/>
              </a:spcBef>
              <a:buChar char="-"/>
            </a:pPr>
            <a:r>
              <a:rPr lang="en"/>
              <a:t>Navigations in android are handled with intents</a:t>
            </a:r>
          </a:p>
          <a:p>
            <a:pPr indent="-228600" lvl="0" marL="457200" rtl="0">
              <a:spcBef>
                <a:spcPts val="0"/>
              </a:spcBef>
              <a:buChar char="-"/>
            </a:pPr>
            <a:r>
              <a:rPr lang="en"/>
              <a:t>If we focus on one of these activities we will see that there are panels of content</a:t>
            </a:r>
          </a:p>
          <a:p>
            <a:pPr indent="-228600" lvl="1" marL="914400" rtl="0">
              <a:spcBef>
                <a:spcPts val="0"/>
              </a:spcBef>
              <a:buChar char="-"/>
            </a:pPr>
            <a:r>
              <a:rPr lang="en"/>
              <a:t>These panels are called fragments</a:t>
            </a:r>
          </a:p>
          <a:p>
            <a:pPr indent="-228600" lvl="0" marL="457200" rtl="0">
              <a:spcBef>
                <a:spcPts val="0"/>
              </a:spcBef>
              <a:buChar char="-"/>
            </a:pPr>
            <a:r>
              <a:rPr lang="en"/>
              <a:t>If we drill down even further we can see that there are are different smaller “views” in the UI (for images, text, etc)</a:t>
            </a:r>
          </a:p>
          <a:p>
            <a:pPr indent="-228600" lvl="1" marL="914400" rtl="0">
              <a:spcBef>
                <a:spcPts val="0"/>
              </a:spcBef>
              <a:buChar char="-"/>
            </a:pPr>
            <a:r>
              <a:rPr lang="en"/>
              <a:t>These are called views and view groups in android</a:t>
            </a:r>
          </a:p>
          <a:p>
            <a:pPr indent="-228600" lvl="0" marL="457200" rtl="0">
              <a:spcBef>
                <a:spcPts val="0"/>
              </a:spcBef>
              <a:buChar char="-"/>
            </a:pPr>
            <a:r>
              <a:rPr lang="en"/>
              <a:t>Finally, we should note that while the Layout is defined by the application the data is not hardcoded in the app, it is pulled from local databases/filesystems and the server</a:t>
            </a:r>
          </a:p>
          <a:p>
            <a:pPr indent="-228600" lvl="1" marL="914400" rtl="0">
              <a:spcBef>
                <a:spcPts val="0"/>
              </a:spcBef>
              <a:buChar char="-"/>
            </a:pPr>
            <a:r>
              <a:rPr lang="en"/>
              <a:t>This data is loaded with async tasks and loaders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457200" lvl="0" rtl="0">
              <a:spcBef>
                <a:spcPts val="600"/>
              </a:spcBef>
              <a:buNone/>
            </a:pPr>
            <a:r>
              <a:rPr lang="en" sz="1200">
                <a:solidFill>
                  <a:schemeClr val="dk1"/>
                </a:solidFill>
              </a:rPr>
              <a:t>Now that we have an idea of what components make up an application lets talk about the toolbox we have to build them!</a:t>
            </a:r>
          </a:p>
          <a:p>
            <a:pPr indent="457200" lvl="0" rtl="0">
              <a:spcBef>
                <a:spcPts val="600"/>
              </a:spcBef>
              <a:buNone/>
            </a:pPr>
            <a:r>
              <a:rPr lang="en" sz="1200">
                <a:solidFill>
                  <a:schemeClr val="dk1"/>
                </a:solidFill>
              </a:rPr>
              <a:t>This consists of XML and Java (maybe ignore android framework here…</a:t>
            </a:r>
          </a:p>
          <a:p>
            <a:pPr indent="457200" lvl="0" rtl="0">
              <a:spcBef>
                <a:spcPts val="600"/>
              </a:spcBef>
              <a:buNone/>
            </a:pPr>
            <a:r>
              <a:rPr lang="en" sz="1200">
                <a:solidFill>
                  <a:schemeClr val="dk1"/>
                </a:solidFill>
              </a:rPr>
              <a:t>XML is used to build the UI’s of the application (Layouts, animations, etc)</a:t>
            </a:r>
          </a:p>
          <a:p>
            <a:pPr indent="457200" lvl="0" rtl="0">
              <a:spcBef>
                <a:spcPts val="600"/>
              </a:spcBef>
              <a:buNone/>
            </a:pPr>
            <a:r>
              <a:rPr lang="en" sz="1200">
                <a:solidFill>
                  <a:schemeClr val="dk1"/>
                </a:solidFill>
              </a:rPr>
              <a:t>Java is used for putting together our application logic</a:t>
            </a:r>
          </a:p>
          <a:p>
            <a:pPr indent="457200" lvl="0" rtl="0">
              <a:spcBef>
                <a:spcPts val="600"/>
              </a:spcBef>
              <a:buNone/>
            </a:pPr>
            <a:r>
              <a:t/>
            </a:r>
            <a:endParaRPr sz="1200">
              <a:solidFill>
                <a:schemeClr val="dk1"/>
              </a:solidFill>
            </a:endParaRPr>
          </a:p>
          <a:p>
            <a:pPr indent="0" lvl="0" marL="0" rtl="0">
              <a:spcBef>
                <a:spcPts val="600"/>
              </a:spcBef>
              <a:buNone/>
            </a:pPr>
            <a:r>
              <a:rPr b="1" lang="en" sz="1200">
                <a:solidFill>
                  <a:schemeClr val="dk1"/>
                </a:solidFill>
              </a:rPr>
              <a:t>Images</a:t>
            </a:r>
          </a:p>
          <a:p>
            <a:pPr indent="0" lvl="0" marL="0" rtl="0">
              <a:spcBef>
                <a:spcPts val="600"/>
              </a:spcBef>
              <a:buNone/>
            </a:pPr>
            <a:r>
              <a:rPr lang="en" sz="1200">
                <a:solidFill>
                  <a:schemeClr val="dk1"/>
                </a:solidFill>
              </a:rPr>
              <a:t>Xml icon from: </a:t>
            </a:r>
            <a:r>
              <a:rPr lang="en" sz="1200" u="sng">
                <a:solidFill>
                  <a:schemeClr val="hlink"/>
                </a:solidFill>
                <a:hlinkClick r:id="rId2"/>
              </a:rPr>
              <a:t>https://commons.wikimedia.org/wiki/File:Text-xml.svg</a:t>
            </a:r>
            <a:r>
              <a:rPr lang="en" sz="1200">
                <a:solidFill>
                  <a:schemeClr val="dk1"/>
                </a:solidFill>
              </a:rPr>
              <a:t> licensed by RRZEicons with: </a:t>
            </a:r>
            <a:r>
              <a:rPr lang="en" sz="1200" u="sng">
                <a:solidFill>
                  <a:schemeClr val="hlink"/>
                </a:solidFill>
                <a:hlinkClick r:id="rId3"/>
              </a:rPr>
              <a:t>https://creativecommons.org/licenses/by-sa/3.0/deed.en</a:t>
            </a:r>
            <a:r>
              <a:rPr lang="en" sz="1200">
                <a:solidFill>
                  <a:schemeClr val="dk1"/>
                </a:solidFill>
              </a:rPr>
              <a:t> </a:t>
            </a:r>
          </a:p>
          <a:p>
            <a:pPr indent="0" lvl="0" marL="0" rtl="0">
              <a:spcBef>
                <a:spcPts val="600"/>
              </a:spcBef>
              <a:buNone/>
            </a:pPr>
            <a:r>
              <a:rPr lang="en" sz="1200">
                <a:solidFill>
                  <a:schemeClr val="dk1"/>
                </a:solidFill>
              </a:rPr>
              <a:t>Java icon from: </a:t>
            </a:r>
            <a:r>
              <a:rPr lang="en" sz="1200" u="sng">
                <a:solidFill>
                  <a:schemeClr val="hlink"/>
                </a:solidFill>
                <a:hlinkClick r:id="rId4"/>
              </a:rPr>
              <a:t>https://www.flickr.com/photos/daniel_iversen/15090961835</a:t>
            </a:r>
            <a:r>
              <a:rPr lang="en" sz="1200">
                <a:solidFill>
                  <a:schemeClr val="dk1"/>
                </a:solidFill>
              </a:rPr>
              <a:t> licensed by Daniel Iversen with: </a:t>
            </a:r>
            <a:r>
              <a:rPr lang="en" sz="1200" u="sng">
                <a:solidFill>
                  <a:schemeClr val="hlink"/>
                </a:solidFill>
                <a:hlinkClick r:id="rId5"/>
              </a:rPr>
              <a:t>https://creativecommons.org/licenses/by/2.0/</a:t>
            </a:r>
            <a:r>
              <a:rPr lang="en" sz="1200">
                <a:solidFill>
                  <a:schemeClr val="dk1"/>
                </a:solidFill>
              </a:rP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SzPct val="100000"/>
              <a:buNone/>
            </a:pPr>
            <a:r>
              <a:rPr lang="en">
                <a:solidFill>
                  <a:schemeClr val="dk1"/>
                </a:solidFill>
              </a:rPr>
              <a:t>Make sure to point out where resources and java files go.</a:t>
            </a:r>
          </a:p>
          <a:p>
            <a:pPr lvl="0" rtl="0">
              <a:spcBef>
                <a:spcPts val="600"/>
              </a:spcBef>
              <a:buSzPct val="100000"/>
              <a:buNone/>
            </a:pPr>
            <a:r>
              <a:rPr lang="en">
                <a:solidFill>
                  <a:schemeClr val="dk1"/>
                </a:solidFill>
              </a:rPr>
              <a:t>In this project we will be touching on:</a:t>
            </a:r>
          </a:p>
          <a:p>
            <a:pPr indent="-298450" lvl="0" marL="457200" rtl="0">
              <a:spcBef>
                <a:spcPts val="600"/>
              </a:spcBef>
              <a:buClr>
                <a:schemeClr val="dk1"/>
              </a:buClr>
              <a:buSzPct val="100000"/>
              <a:buChar char="-"/>
            </a:pPr>
            <a:r>
              <a:rPr lang="en">
                <a:solidFill>
                  <a:schemeClr val="dk1"/>
                </a:solidFill>
              </a:rPr>
              <a:t>Views, Activities, Intents &amp; AsyncTasks</a:t>
            </a:r>
          </a:p>
          <a:p>
            <a:pPr indent="-298450" lvl="0" marL="457200" rtl="0">
              <a:spcBef>
                <a:spcPts val="600"/>
              </a:spcBef>
              <a:buClr>
                <a:schemeClr val="dk1"/>
              </a:buClr>
              <a:buSzPct val="100000"/>
              <a:buChar char="-"/>
            </a:pPr>
            <a:r>
              <a:rPr lang="en">
                <a:solidFill>
                  <a:schemeClr val="dk1"/>
                </a:solidFill>
              </a:rPr>
              <a:t>Also: gradle, project filestructure</a:t>
            </a:r>
          </a:p>
          <a:p>
            <a:pPr indent="-298450" lvl="0" marL="457200" rtl="0">
              <a:spcBef>
                <a:spcPts val="600"/>
              </a:spcBef>
              <a:buClr>
                <a:schemeClr val="dk1"/>
              </a:buClr>
              <a:buSzPct val="100000"/>
              <a:buChar char="-"/>
            </a:pPr>
            <a:r>
              <a:rPr lang="en">
                <a:solidFill>
                  <a:schemeClr val="dk1"/>
                </a:solidFill>
              </a:rPr>
              <a:t>The Manifest</a:t>
            </a:r>
          </a:p>
          <a:p>
            <a:pPr lvl="0" rtl="0">
              <a:spcBef>
                <a:spcPts val="600"/>
              </a:spcBef>
              <a:buNone/>
            </a:pPr>
            <a:r>
              <a:t/>
            </a:r>
            <a:endParaRPr b="1">
              <a:solidFill>
                <a:schemeClr val="dk1"/>
              </a:solidFill>
            </a:endParaRPr>
          </a:p>
          <a:p>
            <a:pPr lvl="0" rtl="0">
              <a:spcBef>
                <a:spcPts val="600"/>
              </a:spcBef>
              <a:buNone/>
            </a:pPr>
            <a:r>
              <a:rPr b="1" lang="en">
                <a:solidFill>
                  <a:schemeClr val="dk1"/>
                </a:solidFill>
              </a:rPr>
              <a:t>Images:</a:t>
            </a:r>
          </a:p>
          <a:p>
            <a:pPr lvl="0" rtl="0">
              <a:spcBef>
                <a:spcPts val="600"/>
              </a:spcBef>
              <a:buNone/>
            </a:pPr>
            <a:r>
              <a:rPr lang="en">
                <a:solidFill>
                  <a:schemeClr val="dk1"/>
                </a:solidFill>
              </a:rPr>
              <a:t>Android screenshots by appian</a:t>
            </a:r>
          </a:p>
          <a:p>
            <a:pPr lvl="0" rtl="0">
              <a:spcBef>
                <a:spcPts val="600"/>
              </a:spcBef>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600"/>
              </a:spcBef>
              <a:buClr>
                <a:schemeClr val="dk1"/>
              </a:buClr>
              <a:buSzPct val="91666"/>
              <a:buFont typeface="Arial"/>
              <a:buNone/>
            </a:pPr>
            <a:r>
              <a:rPr lang="en" sz="1200">
                <a:solidFill>
                  <a:schemeClr val="dk1"/>
                </a:solidFill>
              </a:rPr>
              <a:t>Ben Edgar</a:t>
            </a:r>
          </a:p>
          <a:p>
            <a:pPr indent="457200" lvl="0" rtl="0">
              <a:spcBef>
                <a:spcPts val="600"/>
              </a:spcBef>
              <a:buNone/>
            </a:pPr>
            <a:r>
              <a:rPr lang="en" sz="1200">
                <a:solidFill>
                  <a:schemeClr val="dk1"/>
                </a:solidFill>
              </a:rPr>
              <a:t>XML files consist of Tags and attributes. (image1 here: one xml element + image2 the element it describes)</a:t>
            </a:r>
          </a:p>
          <a:p>
            <a:pPr indent="457200" lvl="0" rtl="0">
              <a:spcBef>
                <a:spcPts val="600"/>
              </a:spcBef>
              <a:buNone/>
            </a:pPr>
            <a:r>
              <a:rPr lang="en" sz="1200">
                <a:solidFill>
                  <a:schemeClr val="dk1"/>
                </a:solidFill>
              </a:rPr>
              <a:t>Tags </a:t>
            </a:r>
          </a:p>
          <a:p>
            <a:pPr indent="457200" lvl="0" marL="457200" rtl="0">
              <a:spcBef>
                <a:spcPts val="600"/>
              </a:spcBef>
              <a:buNone/>
            </a:pPr>
            <a:r>
              <a:rPr lang="en" sz="1200">
                <a:solidFill>
                  <a:schemeClr val="dk1"/>
                </a:solidFill>
              </a:rPr>
              <a:t>are surrounded by angle brackets</a:t>
            </a:r>
          </a:p>
          <a:p>
            <a:pPr indent="457200" lvl="0" marL="457200" rtl="0">
              <a:spcBef>
                <a:spcPts val="600"/>
              </a:spcBef>
              <a:buNone/>
            </a:pPr>
            <a:r>
              <a:rPr lang="en" sz="1200">
                <a:solidFill>
                  <a:schemeClr val="dk1"/>
                </a:solidFill>
              </a:rPr>
              <a:t>have a name</a:t>
            </a:r>
          </a:p>
          <a:p>
            <a:pPr indent="457200" lvl="0" marL="457200" rtl="0">
              <a:spcBef>
                <a:spcPts val="600"/>
              </a:spcBef>
              <a:buNone/>
            </a:pPr>
            <a:r>
              <a:rPr lang="en" sz="1200">
                <a:solidFill>
                  <a:schemeClr val="dk1"/>
                </a:solidFill>
              </a:rPr>
              <a:t>Describe a UI component</a:t>
            </a:r>
          </a:p>
          <a:p>
            <a:pPr indent="457200" lvl="0" rtl="0">
              <a:spcBef>
                <a:spcPts val="600"/>
              </a:spcBef>
              <a:buNone/>
            </a:pPr>
            <a:r>
              <a:rPr lang="en" sz="1200">
                <a:solidFill>
                  <a:schemeClr val="dk1"/>
                </a:solidFill>
              </a:rPr>
              <a:t>Attributes</a:t>
            </a:r>
          </a:p>
          <a:p>
            <a:pPr indent="457200" lvl="0" rtl="0">
              <a:spcBef>
                <a:spcPts val="600"/>
              </a:spcBef>
              <a:buNone/>
            </a:pPr>
            <a:r>
              <a:rPr lang="en" sz="1200">
                <a:solidFill>
                  <a:schemeClr val="dk1"/>
                </a:solidFill>
              </a:rPr>
              <a:t>	are listed within a tag</a:t>
            </a:r>
          </a:p>
          <a:p>
            <a:pPr indent="457200" lvl="0" marL="457200" rtl="0">
              <a:spcBef>
                <a:spcPts val="600"/>
              </a:spcBef>
              <a:buNone/>
            </a:pPr>
            <a:r>
              <a:rPr lang="en" sz="1200">
                <a:solidFill>
                  <a:schemeClr val="dk1"/>
                </a:solidFill>
              </a:rPr>
              <a:t>customize the component they describe</a:t>
            </a:r>
          </a:p>
          <a:p>
            <a:pPr indent="457200" lvl="0" marL="457200" rtl="0">
              <a:spcBef>
                <a:spcPts val="600"/>
              </a:spcBef>
              <a:buNone/>
            </a:pPr>
            <a:r>
              <a:rPr lang="en" sz="1200">
                <a:solidFill>
                  <a:schemeClr val="dk1"/>
                </a:solidFill>
              </a:rPr>
              <a:t>sometimes necessary (width, height), just listen to the errors in Android Studio!</a:t>
            </a:r>
          </a:p>
          <a:p>
            <a:pPr indent="457200" lvl="0" marL="457200" rtl="0">
              <a:spcBef>
                <a:spcPts val="600"/>
              </a:spcBef>
              <a:buNone/>
            </a:pPr>
            <a:r>
              <a:t/>
            </a:r>
            <a:endParaRPr sz="1200">
              <a:solidFill>
                <a:schemeClr val="dk1"/>
              </a:solidFill>
            </a:endParaRPr>
          </a:p>
          <a:p>
            <a:pPr indent="0" lvl="0" marL="0" rtl="0">
              <a:spcBef>
                <a:spcPts val="600"/>
              </a:spcBef>
              <a:buNone/>
            </a:pPr>
            <a:r>
              <a:rPr b="1" lang="en" sz="1200">
                <a:solidFill>
                  <a:schemeClr val="dk1"/>
                </a:solidFill>
              </a:rPr>
              <a:t>Images</a:t>
            </a:r>
          </a:p>
          <a:p>
            <a:pPr indent="0" lvl="0" marL="0" rtl="0">
              <a:spcBef>
                <a:spcPts val="600"/>
              </a:spcBef>
              <a:buNone/>
            </a:pPr>
            <a:r>
              <a:rPr lang="en" sz="1200">
                <a:solidFill>
                  <a:schemeClr val="dk1"/>
                </a:solidFill>
              </a:rPr>
              <a:t>Road from: https://pixabay.com/en/road-distance-landscape-horizon-348544/</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pPr>
            <a:r>
              <a:rPr lang="en" sz="1200">
                <a:solidFill>
                  <a:schemeClr val="dk1"/>
                </a:solidFill>
              </a:rPr>
              <a:t>Add button xml to activity_main.xml file</a:t>
            </a:r>
          </a:p>
          <a:p>
            <a:pPr indent="-304800" lvl="0" marL="457200" rtl="0">
              <a:spcBef>
                <a:spcPts val="600"/>
              </a:spcBef>
              <a:buClr>
                <a:schemeClr val="dk1"/>
              </a:buClr>
              <a:buSzPct val="100000"/>
            </a:pPr>
            <a:r>
              <a:rPr lang="en" sz="1200">
                <a:solidFill>
                  <a:schemeClr val="dk1"/>
                </a:solidFill>
              </a:rPr>
              <a:t>Specify length and width to be wrap_content</a:t>
            </a:r>
          </a:p>
          <a:p>
            <a:pPr indent="-304800" lvl="0" marL="457200" rtl="0">
              <a:spcBef>
                <a:spcPts val="600"/>
              </a:spcBef>
              <a:buClr>
                <a:schemeClr val="dk1"/>
              </a:buClr>
              <a:buSzPct val="100000"/>
            </a:pPr>
            <a:r>
              <a:rPr lang="en" sz="1200">
                <a:solidFill>
                  <a:schemeClr val="dk1"/>
                </a:solidFill>
              </a:rPr>
              <a:t>Specify text to be “Click me!”</a:t>
            </a:r>
          </a:p>
          <a:p>
            <a:pPr indent="-304800" lvl="0" marL="457200" rtl="0">
              <a:spcBef>
                <a:spcPts val="600"/>
              </a:spcBef>
              <a:buClr>
                <a:schemeClr val="dk1"/>
              </a:buClr>
              <a:buSzPct val="100000"/>
            </a:pPr>
            <a:r>
              <a:rPr lang="en" sz="1200">
                <a:solidFill>
                  <a:schemeClr val="dk1"/>
                </a:solidFill>
              </a:rPr>
              <a:t>Think about error to make!</a:t>
            </a:r>
          </a:p>
          <a:p>
            <a:pPr lvl="0" rtl="0">
              <a:spcBef>
                <a:spcPts val="600"/>
              </a:spcBef>
              <a:buNone/>
            </a:pPr>
            <a:r>
              <a:t/>
            </a:r>
            <a:endParaRPr sz="1200">
              <a:solidFill>
                <a:schemeClr val="dk1"/>
              </a:solidFill>
            </a:endParaRPr>
          </a:p>
          <a:p>
            <a:pPr lvl="0" rtl="0">
              <a:spcBef>
                <a:spcPts val="0"/>
              </a:spcBef>
              <a:buClr>
                <a:schemeClr val="dk1"/>
              </a:buClr>
              <a:buSzPct val="100000"/>
              <a:buFont typeface="Arial"/>
              <a:buNone/>
            </a:pPr>
            <a:r>
              <a:rPr b="1" lang="en">
                <a:solidFill>
                  <a:schemeClr val="dk1"/>
                </a:solidFill>
              </a:rPr>
              <a:t>Images</a:t>
            </a:r>
          </a:p>
          <a:p>
            <a:pPr lvl="0" rtl="0">
              <a:spcBef>
                <a:spcPts val="0"/>
              </a:spcBef>
              <a:buClr>
                <a:schemeClr val="dk1"/>
              </a:buClr>
              <a:buSzPct val="91666"/>
              <a:buFont typeface="Arial"/>
              <a:buNone/>
            </a:pPr>
            <a:r>
              <a:rPr lang="en">
                <a:solidFill>
                  <a:schemeClr val="dk1"/>
                </a:solidFill>
              </a:rPr>
              <a:t>Androids: </a:t>
            </a:r>
            <a:r>
              <a:rPr lang="en" u="sng">
                <a:solidFill>
                  <a:schemeClr val="hlink"/>
                </a:solidFill>
                <a:hlinkClick r:id="rId2"/>
              </a:rPr>
              <a:t>https://commons.wikimedia.org/wiki/File:Android_robot_skateboarding.svg</a:t>
            </a:r>
            <a:r>
              <a:rPr lang="en">
                <a:solidFill>
                  <a:schemeClr val="dk1"/>
                </a:solidFill>
              </a:rPr>
              <a:t> licensed by: Bersam, with: https://creativecommons.org/licenses/by/3.0/deed.en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spcBef>
                <a:spcPts val="600"/>
              </a:spcBef>
              <a:buNone/>
            </a:pPr>
            <a:r>
              <a:rPr lang="en" sz="1200">
                <a:solidFill>
                  <a:schemeClr val="dk1"/>
                </a:solidFill>
              </a:rPr>
              <a:t>Each activity is represented with a Java class that you write. This class is responsible for:</a:t>
            </a:r>
          </a:p>
          <a:p>
            <a:pPr indent="-304800" lvl="0" marL="457200" rtl="0">
              <a:spcBef>
                <a:spcPts val="600"/>
              </a:spcBef>
              <a:buClr>
                <a:schemeClr val="dk1"/>
              </a:buClr>
              <a:buSzPct val="100000"/>
              <a:buAutoNum type="arabicParenR"/>
            </a:pPr>
            <a:r>
              <a:rPr lang="en" sz="1200">
                <a:solidFill>
                  <a:schemeClr val="dk1"/>
                </a:solidFill>
              </a:rPr>
              <a:t>Picking the xml file that should represent its UI</a:t>
            </a:r>
          </a:p>
          <a:p>
            <a:pPr indent="-304800" lvl="0" marL="457200" rtl="0">
              <a:spcBef>
                <a:spcPts val="600"/>
              </a:spcBef>
              <a:buClr>
                <a:schemeClr val="dk1"/>
              </a:buClr>
              <a:buSzPct val="100000"/>
              <a:buAutoNum type="arabicParenR"/>
            </a:pPr>
            <a:r>
              <a:rPr lang="en" sz="1200">
                <a:solidFill>
                  <a:schemeClr val="dk1"/>
                </a:solidFill>
              </a:rPr>
              <a:t>Using ids to find elements in the UI</a:t>
            </a:r>
          </a:p>
          <a:p>
            <a:pPr indent="-304800" lvl="0" marL="457200" rtl="0">
              <a:spcBef>
                <a:spcPts val="600"/>
              </a:spcBef>
              <a:buClr>
                <a:schemeClr val="dk1"/>
              </a:buClr>
              <a:buSzPct val="100000"/>
              <a:buAutoNum type="arabicParenR"/>
            </a:pPr>
            <a:r>
              <a:rPr lang="en" sz="1200">
                <a:solidFill>
                  <a:schemeClr val="dk1"/>
                </a:solidFill>
              </a:rPr>
              <a:t>adding listeners to the UI elements and using these to Handling user interactions.</a:t>
            </a:r>
          </a:p>
          <a:p>
            <a:pPr lvl="0" rtl="0">
              <a:spcBef>
                <a:spcPts val="600"/>
              </a:spcBef>
              <a:buNone/>
            </a:pPr>
            <a:r>
              <a:rPr lang="en" sz="1200">
                <a:solidFill>
                  <a:schemeClr val="dk1"/>
                </a:solidFill>
              </a:rPr>
              <a:t>To do this job it uses listeners from the UI elements inside of it to react to user events. These are attached to views which we’ll discuss in a few slides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600"/>
              </a:spcBef>
              <a:buClr>
                <a:schemeClr val="dk1"/>
              </a:buClr>
              <a:buSzPct val="100000"/>
            </a:pPr>
            <a:r>
              <a:rPr lang="en" sz="1200">
                <a:solidFill>
                  <a:schemeClr val="dk1"/>
                </a:solidFill>
              </a:rPr>
              <a:t>Add id to button in xml file</a:t>
            </a:r>
          </a:p>
          <a:p>
            <a:pPr indent="-304800" lvl="0" marL="457200" rtl="0">
              <a:spcBef>
                <a:spcPts val="600"/>
              </a:spcBef>
              <a:buClr>
                <a:schemeClr val="dk1"/>
              </a:buClr>
              <a:buSzPct val="100000"/>
            </a:pPr>
            <a:r>
              <a:rPr lang="en" sz="1200">
                <a:solidFill>
                  <a:schemeClr val="dk1"/>
                </a:solidFill>
              </a:rPr>
              <a:t>Get the button in the main activity</a:t>
            </a:r>
          </a:p>
          <a:p>
            <a:pPr indent="-304800" lvl="0" marL="457200" rtl="0">
              <a:spcBef>
                <a:spcPts val="600"/>
              </a:spcBef>
              <a:buClr>
                <a:schemeClr val="dk1"/>
              </a:buClr>
              <a:buSzPct val="100000"/>
            </a:pPr>
            <a:r>
              <a:rPr lang="en" sz="1200">
                <a:solidFill>
                  <a:schemeClr val="dk1"/>
                </a:solidFill>
              </a:rPr>
              <a:t>Add an on click listener</a:t>
            </a:r>
          </a:p>
          <a:p>
            <a:pPr indent="-304800" lvl="0" marL="457200" rtl="0">
              <a:spcBef>
                <a:spcPts val="600"/>
              </a:spcBef>
              <a:buClr>
                <a:schemeClr val="dk1"/>
              </a:buClr>
              <a:buSzPct val="100000"/>
            </a:pPr>
            <a:r>
              <a:rPr lang="en" sz="1200">
                <a:solidFill>
                  <a:schemeClr val="dk1"/>
                </a:solidFill>
              </a:rPr>
              <a:t>Use toast to make message appear</a:t>
            </a:r>
          </a:p>
          <a:p>
            <a:pPr lvl="0" rtl="0">
              <a:spcBef>
                <a:spcPts val="600"/>
              </a:spcBef>
              <a:buNone/>
            </a:pPr>
            <a:r>
              <a:t/>
            </a:r>
            <a:endParaRPr sz="1200">
              <a:solidFill>
                <a:schemeClr val="dk1"/>
              </a:solidFill>
            </a:endParaRPr>
          </a:p>
          <a:p>
            <a:pPr lvl="0" rtl="0">
              <a:spcBef>
                <a:spcPts val="600"/>
              </a:spcBef>
              <a:buNone/>
            </a:pPr>
            <a:r>
              <a:rPr lang="en" sz="1200">
                <a:solidFill>
                  <a:schemeClr val="dk1"/>
                </a:solidFill>
              </a:rPr>
              <a:t>R is a generated file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1" name="Shape 11"/>
          <p:cNvSpPr txBox="1"/>
          <p:nvPr>
            <p:ph type="ctrTitle"/>
          </p:nvPr>
        </p:nvSpPr>
        <p:spPr>
          <a:xfrm>
            <a:off x="648300" y="3404550"/>
            <a:ext cx="3530700" cy="11820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3" name="Shape 53"/>
        <p:cNvGrpSpPr/>
        <p:nvPr/>
      </p:nvGrpSpPr>
      <p:grpSpPr>
        <a:xfrm>
          <a:off x="0" y="0"/>
          <a:ext cx="0" cy="0"/>
          <a:chOff x="0" y="0"/>
          <a:chExt cx="0" cy="0"/>
        </a:xfrm>
      </p:grpSpPr>
      <p:sp>
        <p:nvSpPr>
          <p:cNvPr id="54" name="Shape 54"/>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6" name="Shape 56"/>
          <p:cNvSpPr txBox="1"/>
          <p:nvPr>
            <p:ph idx="1" type="body"/>
          </p:nvPr>
        </p:nvSpPr>
        <p:spPr>
          <a:xfrm>
            <a:off x="841000" y="4025300"/>
            <a:ext cx="7845900" cy="519600"/>
          </a:xfrm>
          <a:prstGeom prst="rect">
            <a:avLst/>
          </a:prstGeom>
        </p:spPr>
        <p:txBody>
          <a:bodyPr anchorCtr="0" anchor="b" bIns="91425" lIns="91425" rIns="91425" tIns="91425"/>
          <a:lstStyle>
            <a:lvl1pPr lvl="0">
              <a:spcBef>
                <a:spcPts val="360"/>
              </a:spcBef>
              <a:buSzPct val="100000"/>
              <a:buNone/>
              <a:defRPr sz="1200"/>
            </a:lvl1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pty">
    <p:spTree>
      <p:nvGrpSpPr>
        <p:cNvPr id="60" name="Shape 6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2">
    <p:spTree>
      <p:nvGrpSpPr>
        <p:cNvPr id="61" name="Shape 61"/>
        <p:cNvGrpSpPr/>
        <p:nvPr/>
      </p:nvGrpSpPr>
      <p:grpSpPr>
        <a:xfrm>
          <a:off x="0" y="0"/>
          <a:ext cx="0" cy="0"/>
          <a:chOff x="0" y="0"/>
          <a:chExt cx="0" cy="0"/>
        </a:xfrm>
      </p:grpSpPr>
      <p:pic>
        <p:nvPicPr>
          <p:cNvPr id="62" name="Shape 62"/>
          <p:cNvPicPr preferRelativeResize="0"/>
          <p:nvPr/>
        </p:nvPicPr>
        <p:blipFill rotWithShape="1">
          <a:blip r:embed="rId2">
            <a:alphaModFix/>
          </a:blip>
          <a:srcRect b="0" l="0" r="0" t="5123"/>
          <a:stretch/>
        </p:blipFill>
        <p:spPr>
          <a:xfrm>
            <a:off x="0" y="0"/>
            <a:ext cx="9144000" cy="4237199"/>
          </a:xfrm>
          <a:prstGeom prst="rect">
            <a:avLst/>
          </a:prstGeom>
          <a:noFill/>
          <a:ln>
            <a:noFill/>
          </a:ln>
        </p:spPr>
      </p:pic>
      <p:sp>
        <p:nvSpPr>
          <p:cNvPr id="63" name="Shape 63"/>
          <p:cNvSpPr txBox="1"/>
          <p:nvPr>
            <p:ph type="ctrTitle"/>
          </p:nvPr>
        </p:nvSpPr>
        <p:spPr>
          <a:xfrm>
            <a:off x="685800" y="1112103"/>
            <a:ext cx="7772400" cy="1631100"/>
          </a:xfrm>
          <a:prstGeom prst="rect">
            <a:avLst/>
          </a:prstGeom>
        </p:spPr>
        <p:txBody>
          <a:bodyPr anchorCtr="0" anchor="b" bIns="91425" lIns="91425" rIns="91425" tIns="91425"/>
          <a:lstStyle>
            <a:lvl1pPr lvl="0" rtl="0" algn="ctr">
              <a:spcBef>
                <a:spcPts val="0"/>
              </a:spcBef>
              <a:buClr>
                <a:srgbClr val="FFFFFF"/>
              </a:buClr>
              <a:buSzPct val="100000"/>
              <a:buFont typeface="Open Sans"/>
              <a:defRPr sz="4800">
                <a:solidFill>
                  <a:srgbClr val="FFFFFF"/>
                </a:solidFill>
                <a:latin typeface="Open Sans"/>
                <a:ea typeface="Open Sans"/>
                <a:cs typeface="Open Sans"/>
                <a:sym typeface="Open Sans"/>
              </a:defRPr>
            </a:lvl1pPr>
            <a:lvl2pPr lvl="1" rtl="0" algn="ctr">
              <a:spcBef>
                <a:spcPts val="0"/>
              </a:spcBef>
              <a:buSzPct val="100000"/>
              <a:buFont typeface="Open Sans"/>
              <a:defRPr sz="4800">
                <a:latin typeface="Open Sans"/>
                <a:ea typeface="Open Sans"/>
                <a:cs typeface="Open Sans"/>
                <a:sym typeface="Open Sans"/>
              </a:defRPr>
            </a:lvl2pPr>
            <a:lvl3pPr lvl="2" rtl="0" algn="ctr">
              <a:spcBef>
                <a:spcPts val="0"/>
              </a:spcBef>
              <a:buSzPct val="100000"/>
              <a:buFont typeface="Open Sans"/>
              <a:defRPr sz="4800">
                <a:latin typeface="Open Sans"/>
                <a:ea typeface="Open Sans"/>
                <a:cs typeface="Open Sans"/>
                <a:sym typeface="Open Sans"/>
              </a:defRPr>
            </a:lvl3pPr>
            <a:lvl4pPr lvl="3" rtl="0" algn="ctr">
              <a:spcBef>
                <a:spcPts val="0"/>
              </a:spcBef>
              <a:buSzPct val="100000"/>
              <a:buFont typeface="Open Sans"/>
              <a:defRPr sz="4800">
                <a:latin typeface="Open Sans"/>
                <a:ea typeface="Open Sans"/>
                <a:cs typeface="Open Sans"/>
                <a:sym typeface="Open Sans"/>
              </a:defRPr>
            </a:lvl4pPr>
            <a:lvl5pPr lvl="4" rtl="0" algn="ctr">
              <a:spcBef>
                <a:spcPts val="0"/>
              </a:spcBef>
              <a:buSzPct val="100000"/>
              <a:buFont typeface="Open Sans"/>
              <a:defRPr sz="4800">
                <a:latin typeface="Open Sans"/>
                <a:ea typeface="Open Sans"/>
                <a:cs typeface="Open Sans"/>
                <a:sym typeface="Open Sans"/>
              </a:defRPr>
            </a:lvl5pPr>
            <a:lvl6pPr lvl="5" rtl="0" algn="ctr">
              <a:spcBef>
                <a:spcPts val="0"/>
              </a:spcBef>
              <a:buSzPct val="100000"/>
              <a:buFont typeface="Open Sans"/>
              <a:defRPr sz="4800">
                <a:latin typeface="Open Sans"/>
                <a:ea typeface="Open Sans"/>
                <a:cs typeface="Open Sans"/>
                <a:sym typeface="Open Sans"/>
              </a:defRPr>
            </a:lvl6pPr>
            <a:lvl7pPr lvl="6" rtl="0" algn="ctr">
              <a:spcBef>
                <a:spcPts val="0"/>
              </a:spcBef>
              <a:buSzPct val="100000"/>
              <a:buFont typeface="Open Sans"/>
              <a:defRPr sz="4800">
                <a:latin typeface="Open Sans"/>
                <a:ea typeface="Open Sans"/>
                <a:cs typeface="Open Sans"/>
                <a:sym typeface="Open Sans"/>
              </a:defRPr>
            </a:lvl7pPr>
            <a:lvl8pPr lvl="7" rtl="0" algn="ctr">
              <a:spcBef>
                <a:spcPts val="0"/>
              </a:spcBef>
              <a:buSzPct val="100000"/>
              <a:buFont typeface="Open Sans"/>
              <a:defRPr sz="4800">
                <a:latin typeface="Open Sans"/>
                <a:ea typeface="Open Sans"/>
                <a:cs typeface="Open Sans"/>
                <a:sym typeface="Open Sans"/>
              </a:defRPr>
            </a:lvl8pPr>
            <a:lvl9pPr lvl="8" rtl="0" algn="ctr">
              <a:spcBef>
                <a:spcPts val="0"/>
              </a:spcBef>
              <a:buSzPct val="100000"/>
              <a:buFont typeface="Open Sans"/>
              <a:defRPr sz="4800">
                <a:latin typeface="Open Sans"/>
                <a:ea typeface="Open Sans"/>
                <a:cs typeface="Open Sans"/>
                <a:sym typeface="Open Sans"/>
              </a:defRPr>
            </a:lvl9pPr>
          </a:lstStyle>
          <a:p/>
        </p:txBody>
      </p:sp>
      <p:sp>
        <p:nvSpPr>
          <p:cNvPr id="64" name="Shape 64"/>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rgbClr val="FCAF17"/>
              </a:buClr>
              <a:buNone/>
              <a:defRPr>
                <a:solidFill>
                  <a:srgbClr val="FCAF17"/>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65" name="Shape 65"/>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de block with explanation">
    <p:spTree>
      <p:nvGrpSpPr>
        <p:cNvPr id="66" name="Shape 66"/>
        <p:cNvGrpSpPr/>
        <p:nvPr/>
      </p:nvGrpSpPr>
      <p:grpSpPr>
        <a:xfrm>
          <a:off x="0" y="0"/>
          <a:ext cx="0" cy="0"/>
          <a:chOff x="0" y="0"/>
          <a:chExt cx="0" cy="0"/>
        </a:xfrm>
      </p:grpSpPr>
      <p:sp>
        <p:nvSpPr>
          <p:cNvPr id="67" name="Shape 67"/>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8" name="Shape 68"/>
          <p:cNvPicPr preferRelativeResize="0"/>
          <p:nvPr/>
        </p:nvPicPr>
        <p:blipFill rotWithShape="1">
          <a:blip r:embed="rId2">
            <a:alphaModFix/>
          </a:blip>
          <a:srcRect b="0" l="0" r="0" t="75294"/>
          <a:stretch/>
        </p:blipFill>
        <p:spPr>
          <a:xfrm>
            <a:off x="0" y="0"/>
            <a:ext cx="9144000" cy="604500"/>
          </a:xfrm>
          <a:prstGeom prst="rect">
            <a:avLst/>
          </a:prstGeom>
          <a:noFill/>
          <a:ln>
            <a:noFill/>
          </a:ln>
        </p:spPr>
      </p:pic>
      <p:sp>
        <p:nvSpPr>
          <p:cNvPr id="69" name="Shape 69"/>
          <p:cNvSpPr txBox="1"/>
          <p:nvPr>
            <p:ph type="title"/>
          </p:nvPr>
        </p:nvSpPr>
        <p:spPr>
          <a:xfrm>
            <a:off x="457200" y="27155"/>
            <a:ext cx="8229600" cy="604500"/>
          </a:xfrm>
          <a:prstGeom prst="rect">
            <a:avLst/>
          </a:prstGeom>
        </p:spPr>
        <p:txBody>
          <a:bodyPr anchorCtr="0" anchor="b" bIns="91425" lIns="91425" rIns="91425" tIns="91425"/>
          <a:lstStyle>
            <a:lvl1pPr lvl="0" rtl="0">
              <a:spcBef>
                <a:spcPts val="0"/>
              </a:spcBef>
              <a:buClr>
                <a:srgbClr val="FFFFFF"/>
              </a:buClr>
              <a:buSzPct val="100000"/>
              <a:buFont typeface="Open Sans"/>
              <a:defRPr sz="2800">
                <a:solidFill>
                  <a:srgbClr val="FFFFFF"/>
                </a:solidFill>
                <a:latin typeface="Open Sans"/>
                <a:ea typeface="Open Sans"/>
                <a:cs typeface="Open Sans"/>
                <a:sym typeface="Open Sans"/>
              </a:defRPr>
            </a:lvl1pPr>
            <a:lvl2pPr lvl="1" rtl="0">
              <a:spcBef>
                <a:spcPts val="0"/>
              </a:spcBef>
              <a:buFont typeface="Open Sans"/>
              <a:defRPr>
                <a:latin typeface="Open Sans"/>
                <a:ea typeface="Open Sans"/>
                <a:cs typeface="Open Sans"/>
                <a:sym typeface="Open Sans"/>
              </a:defRPr>
            </a:lvl2pPr>
            <a:lvl3pPr lvl="2" rtl="0">
              <a:spcBef>
                <a:spcPts val="0"/>
              </a:spcBef>
              <a:buFont typeface="Open Sans"/>
              <a:defRPr>
                <a:latin typeface="Open Sans"/>
                <a:ea typeface="Open Sans"/>
                <a:cs typeface="Open Sans"/>
                <a:sym typeface="Open Sans"/>
              </a:defRPr>
            </a:lvl3pPr>
            <a:lvl4pPr lvl="3" rtl="0">
              <a:spcBef>
                <a:spcPts val="0"/>
              </a:spcBef>
              <a:buFont typeface="Open Sans"/>
              <a:defRPr>
                <a:latin typeface="Open Sans"/>
                <a:ea typeface="Open Sans"/>
                <a:cs typeface="Open Sans"/>
                <a:sym typeface="Open Sans"/>
              </a:defRPr>
            </a:lvl4pPr>
            <a:lvl5pPr lvl="4" rtl="0">
              <a:spcBef>
                <a:spcPts val="0"/>
              </a:spcBef>
              <a:buFont typeface="Open Sans"/>
              <a:defRPr>
                <a:latin typeface="Open Sans"/>
                <a:ea typeface="Open Sans"/>
                <a:cs typeface="Open Sans"/>
                <a:sym typeface="Open Sans"/>
              </a:defRPr>
            </a:lvl5pPr>
            <a:lvl6pPr lvl="5" rtl="0">
              <a:spcBef>
                <a:spcPts val="0"/>
              </a:spcBef>
              <a:buFont typeface="Open Sans"/>
              <a:defRPr>
                <a:latin typeface="Open Sans"/>
                <a:ea typeface="Open Sans"/>
                <a:cs typeface="Open Sans"/>
                <a:sym typeface="Open Sans"/>
              </a:defRPr>
            </a:lvl6pPr>
            <a:lvl7pPr lvl="6" rtl="0">
              <a:spcBef>
                <a:spcPts val="0"/>
              </a:spcBef>
              <a:buFont typeface="Open Sans"/>
              <a:defRPr>
                <a:latin typeface="Open Sans"/>
                <a:ea typeface="Open Sans"/>
                <a:cs typeface="Open Sans"/>
                <a:sym typeface="Open Sans"/>
              </a:defRPr>
            </a:lvl7pPr>
            <a:lvl8pPr lvl="7" rtl="0">
              <a:spcBef>
                <a:spcPts val="0"/>
              </a:spcBef>
              <a:buFont typeface="Open Sans"/>
              <a:defRPr>
                <a:latin typeface="Open Sans"/>
                <a:ea typeface="Open Sans"/>
                <a:cs typeface="Open Sans"/>
                <a:sym typeface="Open Sans"/>
              </a:defRPr>
            </a:lvl8pPr>
            <a:lvl9pPr lvl="8" rtl="0">
              <a:spcBef>
                <a:spcPts val="0"/>
              </a:spcBef>
              <a:buFont typeface="Open Sans"/>
              <a:defRPr>
                <a:latin typeface="Open Sans"/>
                <a:ea typeface="Open Sans"/>
                <a:cs typeface="Open Sans"/>
                <a:sym typeface="Open Sans"/>
              </a:defRPr>
            </a:lvl9pPr>
          </a:lstStyle>
          <a:p/>
        </p:txBody>
      </p:sp>
      <p:sp>
        <p:nvSpPr>
          <p:cNvPr id="70" name="Shape 70"/>
          <p:cNvSpPr txBox="1"/>
          <p:nvPr>
            <p:ph idx="1" type="body"/>
          </p:nvPr>
        </p:nvSpPr>
        <p:spPr>
          <a:xfrm>
            <a:off x="458975" y="2789100"/>
            <a:ext cx="8229600" cy="2144700"/>
          </a:xfrm>
          <a:prstGeom prst="rect">
            <a:avLst/>
          </a:prstGeom>
        </p:spPr>
        <p:txBody>
          <a:bodyPr anchorCtr="0" anchor="t" bIns="91425" lIns="91425" rIns="91425" tIns="91425"/>
          <a:lstStyle>
            <a:lvl1pPr lvl="0" rtl="0">
              <a:spcBef>
                <a:spcPts val="0"/>
              </a:spcBef>
              <a:buSzPct val="100000"/>
              <a:defRPr sz="2000"/>
            </a:lvl1pPr>
            <a:lvl2pPr lvl="1" rtl="0">
              <a:spcBef>
                <a:spcPts val="0"/>
              </a:spcBef>
              <a:buSzPct val="100000"/>
              <a:defRPr sz="1600"/>
            </a:lvl2pPr>
            <a:lvl3pPr lvl="2" rtl="0">
              <a:spcBef>
                <a:spcPts val="0"/>
              </a:spcBef>
              <a:buSzPct val="100000"/>
              <a:defRPr sz="1400"/>
            </a:lvl3pPr>
            <a:lvl4pPr lvl="3" rtl="0">
              <a:spcBef>
                <a:spcPts val="0"/>
              </a:spcBef>
              <a:buSzPct val="100000"/>
              <a:defRPr sz="11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1" name="Shape 71"/>
          <p:cNvSpPr txBox="1"/>
          <p:nvPr>
            <p:ph idx="2" type="body"/>
          </p:nvPr>
        </p:nvSpPr>
        <p:spPr>
          <a:xfrm>
            <a:off x="1306275" y="785525"/>
            <a:ext cx="6508200" cy="18780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lstStyle>
            <a:lvl1pPr lvl="0" rtl="0">
              <a:spcBef>
                <a:spcPts val="0"/>
              </a:spcBef>
              <a:buSzPct val="100000"/>
              <a:buFont typeface="Consolas"/>
              <a:defRPr sz="1200">
                <a:latin typeface="Consolas"/>
                <a:ea typeface="Consolas"/>
                <a:cs typeface="Consolas"/>
                <a:sym typeface="Consolas"/>
              </a:defRPr>
            </a:lvl1pPr>
            <a:lvl2pPr lvl="1" rtl="0">
              <a:spcBef>
                <a:spcPts val="0"/>
              </a:spcBef>
              <a:buSzPct val="100000"/>
              <a:buFont typeface="Consolas"/>
              <a:defRPr sz="1200">
                <a:latin typeface="Consolas"/>
                <a:ea typeface="Consolas"/>
                <a:cs typeface="Consolas"/>
                <a:sym typeface="Consolas"/>
              </a:defRPr>
            </a:lvl2pPr>
            <a:lvl3pPr lvl="2" rtl="0">
              <a:spcBef>
                <a:spcPts val="0"/>
              </a:spcBef>
              <a:buSzPct val="100000"/>
              <a:buFont typeface="Consolas"/>
              <a:defRPr sz="1200">
                <a:latin typeface="Consolas"/>
                <a:ea typeface="Consolas"/>
                <a:cs typeface="Consolas"/>
                <a:sym typeface="Consolas"/>
              </a:defRPr>
            </a:lvl3pPr>
            <a:lvl4pPr lvl="3" rtl="0">
              <a:spcBef>
                <a:spcPts val="0"/>
              </a:spcBef>
              <a:buSzPct val="100000"/>
              <a:buFont typeface="Consolas"/>
              <a:defRPr sz="1200">
                <a:latin typeface="Consolas"/>
                <a:ea typeface="Consolas"/>
                <a:cs typeface="Consolas"/>
                <a:sym typeface="Consolas"/>
              </a:defRPr>
            </a:lvl4pPr>
            <a:lvl5pPr lvl="4" rtl="0">
              <a:spcBef>
                <a:spcPts val="0"/>
              </a:spcBef>
              <a:buSzPct val="100000"/>
              <a:buFont typeface="Consolas"/>
              <a:defRPr sz="1200">
                <a:latin typeface="Consolas"/>
                <a:ea typeface="Consolas"/>
                <a:cs typeface="Consolas"/>
                <a:sym typeface="Consolas"/>
              </a:defRPr>
            </a:lvl5pPr>
            <a:lvl6pPr lvl="5" rtl="0">
              <a:spcBef>
                <a:spcPts val="0"/>
              </a:spcBef>
              <a:buSzPct val="100000"/>
              <a:buFont typeface="Consolas"/>
              <a:defRPr sz="1200">
                <a:latin typeface="Consolas"/>
                <a:ea typeface="Consolas"/>
                <a:cs typeface="Consolas"/>
                <a:sym typeface="Consolas"/>
              </a:defRPr>
            </a:lvl6pPr>
            <a:lvl7pPr lvl="6" rtl="0">
              <a:spcBef>
                <a:spcPts val="0"/>
              </a:spcBef>
              <a:buSzPct val="100000"/>
              <a:buFont typeface="Consolas"/>
              <a:defRPr sz="1200">
                <a:latin typeface="Consolas"/>
                <a:ea typeface="Consolas"/>
                <a:cs typeface="Consolas"/>
                <a:sym typeface="Consolas"/>
              </a:defRPr>
            </a:lvl7pPr>
            <a:lvl8pPr lvl="7" rtl="0">
              <a:spcBef>
                <a:spcPts val="0"/>
              </a:spcBef>
              <a:buSzPct val="100000"/>
              <a:buFont typeface="Consolas"/>
              <a:defRPr sz="1200">
                <a:latin typeface="Consolas"/>
                <a:ea typeface="Consolas"/>
                <a:cs typeface="Consolas"/>
                <a:sym typeface="Consolas"/>
              </a:defRPr>
            </a:lvl8pPr>
            <a:lvl9pPr lvl="8" rtl="0">
              <a:spcBef>
                <a:spcPts val="0"/>
              </a:spcBef>
              <a:buSzPct val="100000"/>
              <a:buFont typeface="Consolas"/>
              <a:defRPr sz="1200">
                <a:latin typeface="Consolas"/>
                <a:ea typeface="Consolas"/>
                <a:cs typeface="Consolas"/>
                <a:sym typeface="Consola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3">
    <p:spTree>
      <p:nvGrpSpPr>
        <p:cNvPr id="72" name="Shape 72"/>
        <p:cNvGrpSpPr/>
        <p:nvPr/>
      </p:nvGrpSpPr>
      <p:grpSpPr>
        <a:xfrm>
          <a:off x="0" y="0"/>
          <a:ext cx="0" cy="0"/>
          <a:chOff x="0" y="0"/>
          <a:chExt cx="0" cy="0"/>
        </a:xfrm>
      </p:grpSpPr>
      <p:pic>
        <p:nvPicPr>
          <p:cNvPr id="73" name="Shape 73"/>
          <p:cNvPicPr preferRelativeResize="0"/>
          <p:nvPr/>
        </p:nvPicPr>
        <p:blipFill rotWithShape="1">
          <a:blip r:embed="rId2">
            <a:alphaModFix/>
          </a:blip>
          <a:srcRect b="0" l="0" r="0" t="5123"/>
          <a:stretch/>
        </p:blipFill>
        <p:spPr>
          <a:xfrm>
            <a:off x="0" y="0"/>
            <a:ext cx="9144000" cy="4237199"/>
          </a:xfrm>
          <a:prstGeom prst="rect">
            <a:avLst/>
          </a:prstGeom>
          <a:noFill/>
          <a:ln>
            <a:noFill/>
          </a:ln>
        </p:spPr>
      </p:pic>
      <p:sp>
        <p:nvSpPr>
          <p:cNvPr id="74" name="Shape 74"/>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Clr>
                <a:srgbClr val="FFFFFF"/>
              </a:buClr>
              <a:buSzPct val="100000"/>
              <a:buFont typeface="Open Sans"/>
              <a:defRPr sz="4800">
                <a:solidFill>
                  <a:srgbClr val="FFFFFF"/>
                </a:solidFill>
                <a:latin typeface="Open Sans"/>
                <a:ea typeface="Open Sans"/>
                <a:cs typeface="Open Sans"/>
                <a:sym typeface="Open Sans"/>
              </a:defRPr>
            </a:lvl1pPr>
            <a:lvl2pPr lvl="1" rtl="0" algn="ctr">
              <a:spcBef>
                <a:spcPts val="0"/>
              </a:spcBef>
              <a:buSzPct val="100000"/>
              <a:buFont typeface="Open Sans"/>
              <a:defRPr sz="4800">
                <a:latin typeface="Open Sans"/>
                <a:ea typeface="Open Sans"/>
                <a:cs typeface="Open Sans"/>
                <a:sym typeface="Open Sans"/>
              </a:defRPr>
            </a:lvl2pPr>
            <a:lvl3pPr lvl="2" rtl="0" algn="ctr">
              <a:spcBef>
                <a:spcPts val="0"/>
              </a:spcBef>
              <a:buSzPct val="100000"/>
              <a:buFont typeface="Open Sans"/>
              <a:defRPr sz="4800">
                <a:latin typeface="Open Sans"/>
                <a:ea typeface="Open Sans"/>
                <a:cs typeface="Open Sans"/>
                <a:sym typeface="Open Sans"/>
              </a:defRPr>
            </a:lvl3pPr>
            <a:lvl4pPr lvl="3" rtl="0" algn="ctr">
              <a:spcBef>
                <a:spcPts val="0"/>
              </a:spcBef>
              <a:buSzPct val="100000"/>
              <a:buFont typeface="Open Sans"/>
              <a:defRPr sz="4800">
                <a:latin typeface="Open Sans"/>
                <a:ea typeface="Open Sans"/>
                <a:cs typeface="Open Sans"/>
                <a:sym typeface="Open Sans"/>
              </a:defRPr>
            </a:lvl4pPr>
            <a:lvl5pPr lvl="4" rtl="0" algn="ctr">
              <a:spcBef>
                <a:spcPts val="0"/>
              </a:spcBef>
              <a:buSzPct val="100000"/>
              <a:buFont typeface="Open Sans"/>
              <a:defRPr sz="4800">
                <a:latin typeface="Open Sans"/>
                <a:ea typeface="Open Sans"/>
                <a:cs typeface="Open Sans"/>
                <a:sym typeface="Open Sans"/>
              </a:defRPr>
            </a:lvl5pPr>
            <a:lvl6pPr lvl="5" rtl="0" algn="ctr">
              <a:spcBef>
                <a:spcPts val="0"/>
              </a:spcBef>
              <a:buSzPct val="100000"/>
              <a:buFont typeface="Open Sans"/>
              <a:defRPr sz="4800">
                <a:latin typeface="Open Sans"/>
                <a:ea typeface="Open Sans"/>
                <a:cs typeface="Open Sans"/>
                <a:sym typeface="Open Sans"/>
              </a:defRPr>
            </a:lvl6pPr>
            <a:lvl7pPr lvl="6" rtl="0" algn="ctr">
              <a:spcBef>
                <a:spcPts val="0"/>
              </a:spcBef>
              <a:buSzPct val="100000"/>
              <a:buFont typeface="Open Sans"/>
              <a:defRPr sz="4800">
                <a:latin typeface="Open Sans"/>
                <a:ea typeface="Open Sans"/>
                <a:cs typeface="Open Sans"/>
                <a:sym typeface="Open Sans"/>
              </a:defRPr>
            </a:lvl7pPr>
            <a:lvl8pPr lvl="7" rtl="0" algn="ctr">
              <a:spcBef>
                <a:spcPts val="0"/>
              </a:spcBef>
              <a:buSzPct val="100000"/>
              <a:buFont typeface="Open Sans"/>
              <a:defRPr sz="4800">
                <a:latin typeface="Open Sans"/>
                <a:ea typeface="Open Sans"/>
                <a:cs typeface="Open Sans"/>
                <a:sym typeface="Open Sans"/>
              </a:defRPr>
            </a:lvl8pPr>
            <a:lvl9pPr lvl="8" rtl="0" algn="ctr">
              <a:spcBef>
                <a:spcPts val="0"/>
              </a:spcBef>
              <a:buSzPct val="100000"/>
              <a:buFont typeface="Open Sans"/>
              <a:defRPr sz="4800">
                <a:latin typeface="Open Sans"/>
                <a:ea typeface="Open Sans"/>
                <a:cs typeface="Open Sans"/>
                <a:sym typeface="Open Sans"/>
              </a:defRPr>
            </a:lvl9pPr>
          </a:lstStyle>
          <a:p/>
        </p:txBody>
      </p:sp>
      <p:sp>
        <p:nvSpPr>
          <p:cNvPr id="75" name="Shape 75"/>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rgbClr val="FCAF17"/>
              </a:buClr>
              <a:buNone/>
              <a:defRPr>
                <a:solidFill>
                  <a:srgbClr val="FCAF17"/>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76" name="Shape 76"/>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2" name="Shape 12"/>
        <p:cNvGrpSpPr/>
        <p:nvPr/>
      </p:nvGrpSpPr>
      <p:grpSpPr>
        <a:xfrm>
          <a:off x="0" y="0"/>
          <a:ext cx="0" cy="0"/>
          <a:chOff x="0" y="0"/>
          <a:chExt cx="0" cy="0"/>
        </a:xfrm>
      </p:grpSpPr>
      <p:sp>
        <p:nvSpPr>
          <p:cNvPr id="13" name="Shape 13"/>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5" name="Shape 15"/>
          <p:cNvSpPr txBox="1"/>
          <p:nvPr>
            <p:ph type="ctrTitle"/>
          </p:nvPr>
        </p:nvSpPr>
        <p:spPr>
          <a:xfrm>
            <a:off x="648300" y="1583350"/>
            <a:ext cx="3522300" cy="29898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16" name="Shape 16"/>
          <p:cNvSpPr txBox="1"/>
          <p:nvPr>
            <p:ph idx="1" type="subTitle"/>
          </p:nvPr>
        </p:nvSpPr>
        <p:spPr>
          <a:xfrm>
            <a:off x="6724950" y="3494300"/>
            <a:ext cx="1906200" cy="1031700"/>
          </a:xfrm>
          <a:prstGeom prst="rect">
            <a:avLst/>
          </a:prstGeom>
        </p:spPr>
        <p:txBody>
          <a:bodyPr anchorCtr="0" anchor="b" bIns="91425" lIns="91425" rIns="91425" tIns="91425"/>
          <a:lstStyle>
            <a:lvl1pPr lvl="0" rtl="0" algn="r">
              <a:spcBef>
                <a:spcPts val="0"/>
              </a:spcBef>
              <a:buClr>
                <a:srgbClr val="FFFFFF"/>
              </a:buClr>
              <a:buSzPct val="100000"/>
              <a:buNone/>
              <a:defRPr sz="1800">
                <a:solidFill>
                  <a:srgbClr val="FFFFFF"/>
                </a:solidFill>
              </a:defRPr>
            </a:lvl1pPr>
            <a:lvl2pPr lvl="1" rtl="0" algn="r">
              <a:spcBef>
                <a:spcPts val="0"/>
              </a:spcBef>
              <a:buClr>
                <a:srgbClr val="FFFFFF"/>
              </a:buClr>
              <a:buSzPct val="100000"/>
              <a:buNone/>
              <a:defRPr sz="1800">
                <a:solidFill>
                  <a:srgbClr val="FFFFFF"/>
                </a:solidFill>
              </a:defRPr>
            </a:lvl2pPr>
            <a:lvl3pPr lvl="2" rtl="0" algn="r">
              <a:spcBef>
                <a:spcPts val="0"/>
              </a:spcBef>
              <a:buClr>
                <a:srgbClr val="FFFFFF"/>
              </a:buClr>
              <a:buSzPct val="100000"/>
              <a:buNone/>
              <a:defRPr sz="1800">
                <a:solidFill>
                  <a:srgbClr val="FFFFFF"/>
                </a:solidFill>
              </a:defRPr>
            </a:lvl3pPr>
            <a:lvl4pPr lvl="3" rtl="0" algn="r">
              <a:spcBef>
                <a:spcPts val="0"/>
              </a:spcBef>
              <a:buClr>
                <a:srgbClr val="FFFFFF"/>
              </a:buClr>
              <a:buSzPct val="100000"/>
              <a:buNone/>
              <a:defRPr sz="1800">
                <a:solidFill>
                  <a:srgbClr val="FFFFFF"/>
                </a:solidFill>
              </a:defRPr>
            </a:lvl4pPr>
            <a:lvl5pPr lvl="4" rtl="0" algn="r">
              <a:spcBef>
                <a:spcPts val="0"/>
              </a:spcBef>
              <a:buClr>
                <a:srgbClr val="FFFFFF"/>
              </a:buClr>
              <a:buSzPct val="100000"/>
              <a:buNone/>
              <a:defRPr sz="1800">
                <a:solidFill>
                  <a:srgbClr val="FFFFFF"/>
                </a:solidFill>
              </a:defRPr>
            </a:lvl5pPr>
            <a:lvl6pPr lvl="5" rtl="0" algn="r">
              <a:spcBef>
                <a:spcPts val="0"/>
              </a:spcBef>
              <a:buClr>
                <a:srgbClr val="FFFFFF"/>
              </a:buClr>
              <a:buSzPct val="100000"/>
              <a:buNone/>
              <a:defRPr sz="1800">
                <a:solidFill>
                  <a:srgbClr val="FFFFFF"/>
                </a:solidFill>
              </a:defRPr>
            </a:lvl6pPr>
            <a:lvl7pPr lvl="6" rtl="0" algn="r">
              <a:spcBef>
                <a:spcPts val="0"/>
              </a:spcBef>
              <a:buClr>
                <a:srgbClr val="FFFFFF"/>
              </a:buClr>
              <a:buSzPct val="100000"/>
              <a:buNone/>
              <a:defRPr sz="1800">
                <a:solidFill>
                  <a:srgbClr val="FFFFFF"/>
                </a:solidFill>
              </a:defRPr>
            </a:lvl7pPr>
            <a:lvl8pPr lvl="7" rtl="0" algn="r">
              <a:spcBef>
                <a:spcPts val="0"/>
              </a:spcBef>
              <a:buClr>
                <a:srgbClr val="FFFFFF"/>
              </a:buClr>
              <a:buSzPct val="100000"/>
              <a:buNone/>
              <a:defRPr sz="1800">
                <a:solidFill>
                  <a:srgbClr val="FFFFFF"/>
                </a:solidFill>
              </a:defRPr>
            </a:lvl8pPr>
            <a:lvl9pPr lvl="8" rtl="0" algn="r">
              <a:spcBef>
                <a:spcPts val="0"/>
              </a:spcBef>
              <a:buClr>
                <a:srgbClr val="FFFFFF"/>
              </a:buClr>
              <a:buSzPct val="100000"/>
              <a:buNone/>
              <a:defRPr sz="1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 image">
    <p:spTree>
      <p:nvGrpSpPr>
        <p:cNvPr id="17" name="Shape 17"/>
        <p:cNvGrpSpPr/>
        <p:nvPr/>
      </p:nvGrpSpPr>
      <p:grpSpPr>
        <a:xfrm>
          <a:off x="0" y="0"/>
          <a:ext cx="0" cy="0"/>
          <a:chOff x="0" y="0"/>
          <a:chExt cx="0" cy="0"/>
        </a:xfrm>
      </p:grpSpPr>
      <p:sp>
        <p:nvSpPr>
          <p:cNvPr id="18" name="Shape 18"/>
          <p:cNvSpPr/>
          <p:nvPr/>
        </p:nvSpPr>
        <p:spPr>
          <a:xfrm>
            <a:off x="218925" y="-9675"/>
            <a:ext cx="5276875" cy="5167075"/>
          </a:xfrm>
          <a:custGeom>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Shape 20"/>
          <p:cNvSpPr txBox="1"/>
          <p:nvPr>
            <p:ph type="title"/>
          </p:nvPr>
        </p:nvSpPr>
        <p:spPr>
          <a:xfrm>
            <a:off x="838309" y="1807900"/>
            <a:ext cx="3148200" cy="485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idx="1" type="body"/>
          </p:nvPr>
        </p:nvSpPr>
        <p:spPr>
          <a:xfrm>
            <a:off x="838250" y="2419350"/>
            <a:ext cx="3148200" cy="225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ig image">
    <p:spTree>
      <p:nvGrpSpPr>
        <p:cNvPr id="22" name="Shape 22"/>
        <p:cNvGrpSpPr/>
        <p:nvPr/>
      </p:nvGrpSpPr>
      <p:grpSpPr>
        <a:xfrm>
          <a:off x="0" y="0"/>
          <a:ext cx="0" cy="0"/>
          <a:chOff x="0" y="0"/>
          <a:chExt cx="0" cy="0"/>
        </a:xfrm>
      </p:grpSpPr>
      <p:sp>
        <p:nvSpPr>
          <p:cNvPr id="23" name="Shape 23"/>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4" name="Shape 24"/>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25" name="Shape 25"/>
          <p:cNvSpPr txBox="1"/>
          <p:nvPr>
            <p:ph type="title"/>
          </p:nvPr>
        </p:nvSpPr>
        <p:spPr>
          <a:xfrm>
            <a:off x="609704" y="4116875"/>
            <a:ext cx="1609800" cy="485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1612074"/>
            <a:ext cx="1957200" cy="653700"/>
          </a:xfrm>
          <a:prstGeom prst="rect">
            <a:avLst/>
          </a:prstGeom>
          <a:noFill/>
          <a:ln>
            <a:noFill/>
          </a:ln>
        </p:spPr>
        <p:txBody>
          <a:bodyPr anchorCtr="0" anchor="t" bIns="91425" lIns="91425" rIns="91425" tIns="91425">
            <a:noAutofit/>
          </a:bodyPr>
          <a:lstStyle/>
          <a:p>
            <a:pPr lvl="0">
              <a:spcBef>
                <a:spcPts val="0"/>
              </a:spcBef>
              <a:buNone/>
            </a:pPr>
            <a:r>
              <a:rPr lang="en" sz="7200">
                <a:solidFill>
                  <a:srgbClr val="B7B7B7"/>
                </a:solidFill>
                <a:latin typeface="Montserrat"/>
                <a:ea typeface="Montserrat"/>
                <a:cs typeface="Montserrat"/>
                <a:sym typeface="Montserrat"/>
              </a:rPr>
              <a:t>“</a:t>
            </a:r>
          </a:p>
        </p:txBody>
      </p:sp>
      <p:sp>
        <p:nvSpPr>
          <p:cNvPr id="30" name="Shape 30"/>
          <p:cNvSpPr txBox="1"/>
          <p:nvPr>
            <p:ph idx="1" type="body"/>
          </p:nvPr>
        </p:nvSpPr>
        <p:spPr>
          <a:xfrm>
            <a:off x="838250" y="2419350"/>
            <a:ext cx="5324100" cy="2255700"/>
          </a:xfrm>
          <a:prstGeom prst="rect">
            <a:avLst/>
          </a:prstGeom>
        </p:spPr>
        <p:txBody>
          <a:bodyPr anchorCtr="0" anchor="t" bIns="91425" lIns="91425" rIns="91425" tIns="91425"/>
          <a:lstStyle>
            <a:lvl1pPr lvl="0" rtl="0">
              <a:spcBef>
                <a:spcPts val="0"/>
              </a:spcBef>
              <a:buSzPct val="100000"/>
              <a:buFont typeface="Montserrat"/>
              <a:defRPr sz="2400">
                <a:latin typeface="Montserrat"/>
                <a:ea typeface="Montserrat"/>
                <a:cs typeface="Montserrat"/>
                <a:sym typeface="Montserrat"/>
              </a:defRPr>
            </a:lvl1pPr>
            <a:lvl2pPr lvl="1" rtl="0">
              <a:spcBef>
                <a:spcPts val="0"/>
              </a:spcBef>
              <a:buSzPct val="100000"/>
              <a:buFont typeface="Montserrat"/>
              <a:defRPr sz="2400">
                <a:latin typeface="Montserrat"/>
                <a:ea typeface="Montserrat"/>
                <a:cs typeface="Montserrat"/>
                <a:sym typeface="Montserrat"/>
              </a:defRPr>
            </a:lvl2pPr>
            <a:lvl3pPr lvl="2" rtl="0">
              <a:spcBef>
                <a:spcPts val="0"/>
              </a:spcBef>
              <a:buSzPct val="100000"/>
              <a:buFont typeface="Montserrat"/>
              <a:defRPr sz="2400">
                <a:latin typeface="Montserrat"/>
                <a:ea typeface="Montserrat"/>
                <a:cs typeface="Montserrat"/>
                <a:sym typeface="Montserrat"/>
              </a:defRPr>
            </a:lvl3pPr>
            <a:lvl4pPr lvl="3" rtl="0">
              <a:spcBef>
                <a:spcPts val="0"/>
              </a:spcBef>
              <a:buSzPct val="100000"/>
              <a:buFont typeface="Montserrat"/>
              <a:defRPr sz="2400">
                <a:latin typeface="Montserrat"/>
                <a:ea typeface="Montserrat"/>
                <a:cs typeface="Montserrat"/>
                <a:sym typeface="Montserrat"/>
              </a:defRPr>
            </a:lvl4pPr>
            <a:lvl5pPr lvl="4" rtl="0">
              <a:spcBef>
                <a:spcPts val="0"/>
              </a:spcBef>
              <a:buSzPct val="100000"/>
              <a:buFont typeface="Montserrat"/>
              <a:defRPr sz="2400">
                <a:latin typeface="Montserrat"/>
                <a:ea typeface="Montserrat"/>
                <a:cs typeface="Montserrat"/>
                <a:sym typeface="Montserrat"/>
              </a:defRPr>
            </a:lvl5pPr>
            <a:lvl6pPr lvl="5" rtl="0">
              <a:spcBef>
                <a:spcPts val="0"/>
              </a:spcBef>
              <a:buSzPct val="100000"/>
              <a:buFont typeface="Montserrat"/>
              <a:defRPr sz="2400">
                <a:latin typeface="Montserrat"/>
                <a:ea typeface="Montserrat"/>
                <a:cs typeface="Montserrat"/>
                <a:sym typeface="Montserrat"/>
              </a:defRPr>
            </a:lvl6pPr>
            <a:lvl7pPr lvl="6" rtl="0">
              <a:spcBef>
                <a:spcPts val="0"/>
              </a:spcBef>
              <a:buSzPct val="100000"/>
              <a:buFont typeface="Montserrat"/>
              <a:defRPr sz="2400">
                <a:latin typeface="Montserrat"/>
                <a:ea typeface="Montserrat"/>
                <a:cs typeface="Montserrat"/>
                <a:sym typeface="Montserrat"/>
              </a:defRPr>
            </a:lvl7pPr>
            <a:lvl8pPr lvl="7" rtl="0">
              <a:spcBef>
                <a:spcPts val="0"/>
              </a:spcBef>
              <a:buSzPct val="100000"/>
              <a:buFont typeface="Montserrat"/>
              <a:defRPr sz="2400">
                <a:latin typeface="Montserrat"/>
                <a:ea typeface="Montserrat"/>
                <a:cs typeface="Montserrat"/>
                <a:sym typeface="Montserrat"/>
              </a:defRPr>
            </a:lvl8pPr>
            <a:lvl9pPr lvl="8" rtl="0">
              <a:spcBef>
                <a:spcPts val="0"/>
              </a:spcBef>
              <a:buSzPct val="100000"/>
              <a:buFont typeface="Montserrat"/>
              <a:defRPr sz="2400">
                <a:latin typeface="Montserrat"/>
                <a:ea typeface="Montserrat"/>
                <a:cs typeface="Montserrat"/>
                <a:sym typeface="Montserra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31" name="Shape 31"/>
        <p:cNvGrpSpPr/>
        <p:nvPr/>
      </p:nvGrpSpPr>
      <p:grpSpPr>
        <a:xfrm>
          <a:off x="0" y="0"/>
          <a:ext cx="0" cy="0"/>
          <a:chOff x="0" y="0"/>
          <a:chExt cx="0" cy="0"/>
        </a:xfrm>
      </p:grpSpPr>
      <p:sp>
        <p:nvSpPr>
          <p:cNvPr id="32" name="Shape 32"/>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4" name="Shape 34"/>
          <p:cNvSpPr txBox="1"/>
          <p:nvPr>
            <p:ph type="title"/>
          </p:nvPr>
        </p:nvSpPr>
        <p:spPr>
          <a:xfrm>
            <a:off x="838350" y="1807900"/>
            <a:ext cx="5324100" cy="485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5" name="Shape 35"/>
          <p:cNvSpPr txBox="1"/>
          <p:nvPr>
            <p:ph idx="1" type="body"/>
          </p:nvPr>
        </p:nvSpPr>
        <p:spPr>
          <a:xfrm>
            <a:off x="838250" y="2419350"/>
            <a:ext cx="5324100" cy="2255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36" name="Shape 36"/>
        <p:cNvGrpSpPr/>
        <p:nvPr/>
      </p:nvGrpSpPr>
      <p:grpSpPr>
        <a:xfrm>
          <a:off x="0" y="0"/>
          <a:ext cx="0" cy="0"/>
          <a:chOff x="0" y="0"/>
          <a:chExt cx="0" cy="0"/>
        </a:xfrm>
      </p:grpSpPr>
      <p:sp>
        <p:nvSpPr>
          <p:cNvPr id="37" name="Shape 37"/>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9" name="Shape 39"/>
          <p:cNvSpPr txBox="1"/>
          <p:nvPr>
            <p:ph type="title"/>
          </p:nvPr>
        </p:nvSpPr>
        <p:spPr>
          <a:xfrm>
            <a:off x="841000" y="1884100"/>
            <a:ext cx="4801500" cy="409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841000" y="2492425"/>
            <a:ext cx="2671800" cy="2433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1" name="Shape 41"/>
          <p:cNvSpPr txBox="1"/>
          <p:nvPr>
            <p:ph idx="2" type="body"/>
          </p:nvPr>
        </p:nvSpPr>
        <p:spPr>
          <a:xfrm>
            <a:off x="3673842" y="2492425"/>
            <a:ext cx="2671800" cy="2433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42" name="Shape 42"/>
        <p:cNvGrpSpPr/>
        <p:nvPr/>
      </p:nvGrpSpPr>
      <p:grpSpPr>
        <a:xfrm>
          <a:off x="0" y="0"/>
          <a:ext cx="0" cy="0"/>
          <a:chOff x="0" y="0"/>
          <a:chExt cx="0" cy="0"/>
        </a:xfrm>
      </p:grpSpPr>
      <p:sp>
        <p:nvSpPr>
          <p:cNvPr id="43" name="Shape 43"/>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5" name="Shape 45"/>
          <p:cNvSpPr txBox="1"/>
          <p:nvPr>
            <p:ph type="title"/>
          </p:nvPr>
        </p:nvSpPr>
        <p:spPr>
          <a:xfrm>
            <a:off x="841000" y="1884100"/>
            <a:ext cx="4801500" cy="409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 name="Shape 46"/>
          <p:cNvSpPr txBox="1"/>
          <p:nvPr>
            <p:ph idx="1" type="body"/>
          </p:nvPr>
        </p:nvSpPr>
        <p:spPr>
          <a:xfrm>
            <a:off x="841000" y="2515375"/>
            <a:ext cx="1988700" cy="24105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7" name="Shape 47"/>
          <p:cNvSpPr txBox="1"/>
          <p:nvPr>
            <p:ph idx="2" type="body"/>
          </p:nvPr>
        </p:nvSpPr>
        <p:spPr>
          <a:xfrm>
            <a:off x="2931574" y="2515375"/>
            <a:ext cx="1988699" cy="24105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8" name="Shape 48"/>
          <p:cNvSpPr txBox="1"/>
          <p:nvPr>
            <p:ph idx="3" type="body"/>
          </p:nvPr>
        </p:nvSpPr>
        <p:spPr>
          <a:xfrm>
            <a:off x="5022149" y="2515375"/>
            <a:ext cx="1988699" cy="24105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p:nvPr/>
        </p:nvSpPr>
        <p:spPr>
          <a:xfrm>
            <a:off x="228600" y="-10437"/>
            <a:ext cx="8229314" cy="5164386"/>
          </a:xfrm>
          <a:custGeom>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4" cy="5164386"/>
          </a:xfrm>
          <a:custGeom>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2" name="Shape 52"/>
          <p:cNvSpPr txBox="1"/>
          <p:nvPr>
            <p:ph type="title"/>
          </p:nvPr>
        </p:nvSpPr>
        <p:spPr>
          <a:xfrm>
            <a:off x="841000" y="1884100"/>
            <a:ext cx="4801500" cy="409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1884100"/>
            <a:ext cx="5185200" cy="474600"/>
          </a:xfrm>
          <a:prstGeom prst="rect">
            <a:avLst/>
          </a:prstGeom>
          <a:noFill/>
          <a:ln>
            <a:noFill/>
          </a:ln>
        </p:spPr>
        <p:txBody>
          <a:bodyPr anchorCtr="0" anchor="b" bIns="91425" lIns="91425" rIns="91425" tIns="91425"/>
          <a:lstStyle>
            <a:lvl1pPr lvl="0">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1pPr>
            <a:lvl2pPr lvl="1">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2pPr>
            <a:lvl3pPr lvl="2">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3pPr>
            <a:lvl4pPr lvl="3">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4pPr>
            <a:lvl5pPr lvl="4">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5pPr>
            <a:lvl6pPr lvl="5">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6pPr>
            <a:lvl7pPr lvl="6">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7pPr>
            <a:lvl8pPr lvl="7">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8pPr>
            <a:lvl9pPr lvl="8">
              <a:spcBef>
                <a:spcPts val="0"/>
              </a:spcBef>
              <a:buClr>
                <a:srgbClr val="B7B7B7"/>
              </a:buClr>
              <a:buSzPct val="100000"/>
              <a:buFont typeface="Montserrat"/>
              <a:buNone/>
              <a:defRPr b="1" sz="1200">
                <a:solidFill>
                  <a:srgbClr val="B7B7B7"/>
                </a:solidFill>
                <a:latin typeface="Montserrat"/>
                <a:ea typeface="Montserrat"/>
                <a:cs typeface="Montserrat"/>
                <a:sym typeface="Montserrat"/>
              </a:defRPr>
            </a:lvl9pPr>
          </a:lstStyle>
          <a:p/>
        </p:txBody>
      </p:sp>
      <p:sp>
        <p:nvSpPr>
          <p:cNvPr id="7" name="Shape 7"/>
          <p:cNvSpPr txBox="1"/>
          <p:nvPr>
            <p:ph idx="1" type="body"/>
          </p:nvPr>
        </p:nvSpPr>
        <p:spPr>
          <a:xfrm>
            <a:off x="457200" y="2495550"/>
            <a:ext cx="5185200" cy="2255700"/>
          </a:xfrm>
          <a:prstGeom prst="rect">
            <a:avLst/>
          </a:prstGeom>
          <a:noFill/>
          <a:ln>
            <a:noFill/>
          </a:ln>
        </p:spPr>
        <p:txBody>
          <a:bodyPr anchorCtr="0" anchor="t" bIns="91425" lIns="91425" rIns="91425" tIns="91425"/>
          <a:lstStyle>
            <a:lvl1pPr lvl="0">
              <a:spcBef>
                <a:spcPts val="600"/>
              </a:spcBef>
              <a:buClr>
                <a:srgbClr val="999999"/>
              </a:buClr>
              <a:buSzPct val="100000"/>
              <a:buFont typeface="Karla"/>
              <a:buChar char="▸"/>
              <a:defRPr sz="1600">
                <a:solidFill>
                  <a:srgbClr val="999999"/>
                </a:solidFill>
                <a:latin typeface="Karla"/>
                <a:ea typeface="Karla"/>
                <a:cs typeface="Karla"/>
                <a:sym typeface="Karla"/>
              </a:defRPr>
            </a:lvl1pPr>
            <a:lvl2pPr lvl="1">
              <a:spcBef>
                <a:spcPts val="480"/>
              </a:spcBef>
              <a:buClr>
                <a:srgbClr val="999999"/>
              </a:buClr>
              <a:buSzPct val="100000"/>
              <a:buFont typeface="Karla"/>
              <a:buChar char="▹"/>
              <a:defRPr sz="1600">
                <a:solidFill>
                  <a:srgbClr val="999999"/>
                </a:solidFill>
                <a:latin typeface="Karla"/>
                <a:ea typeface="Karla"/>
                <a:cs typeface="Karla"/>
                <a:sym typeface="Karla"/>
              </a:defRPr>
            </a:lvl2pPr>
            <a:lvl3pPr lvl="2">
              <a:spcBef>
                <a:spcPts val="480"/>
              </a:spcBef>
              <a:buClr>
                <a:srgbClr val="999999"/>
              </a:buClr>
              <a:buSzPct val="100000"/>
              <a:buFont typeface="Karla"/>
              <a:buChar char="▹"/>
              <a:defRPr sz="1600">
                <a:solidFill>
                  <a:srgbClr val="999999"/>
                </a:solidFill>
                <a:latin typeface="Karla"/>
                <a:ea typeface="Karla"/>
                <a:cs typeface="Karla"/>
                <a:sym typeface="Karla"/>
              </a:defRPr>
            </a:lvl3pPr>
            <a:lvl4pPr lvl="3">
              <a:spcBef>
                <a:spcPts val="360"/>
              </a:spcBef>
              <a:buClr>
                <a:srgbClr val="999999"/>
              </a:buClr>
              <a:buSzPct val="100000"/>
              <a:buFont typeface="Karla"/>
              <a:defRPr sz="1600">
                <a:solidFill>
                  <a:srgbClr val="999999"/>
                </a:solidFill>
                <a:latin typeface="Karla"/>
                <a:ea typeface="Karla"/>
                <a:cs typeface="Karla"/>
                <a:sym typeface="Karla"/>
              </a:defRPr>
            </a:lvl4pPr>
            <a:lvl5pPr lvl="4">
              <a:spcBef>
                <a:spcPts val="360"/>
              </a:spcBef>
              <a:buClr>
                <a:srgbClr val="999999"/>
              </a:buClr>
              <a:buSzPct val="100000"/>
              <a:buFont typeface="Karla"/>
              <a:defRPr sz="1600">
                <a:solidFill>
                  <a:srgbClr val="999999"/>
                </a:solidFill>
                <a:latin typeface="Karla"/>
                <a:ea typeface="Karla"/>
                <a:cs typeface="Karla"/>
                <a:sym typeface="Karla"/>
              </a:defRPr>
            </a:lvl5pPr>
            <a:lvl6pPr lvl="5">
              <a:spcBef>
                <a:spcPts val="360"/>
              </a:spcBef>
              <a:buClr>
                <a:srgbClr val="999999"/>
              </a:buClr>
              <a:buSzPct val="100000"/>
              <a:buFont typeface="Karla"/>
              <a:defRPr sz="1600">
                <a:solidFill>
                  <a:srgbClr val="999999"/>
                </a:solidFill>
                <a:latin typeface="Karla"/>
                <a:ea typeface="Karla"/>
                <a:cs typeface="Karla"/>
                <a:sym typeface="Karla"/>
              </a:defRPr>
            </a:lvl6pPr>
            <a:lvl7pPr lvl="6">
              <a:spcBef>
                <a:spcPts val="360"/>
              </a:spcBef>
              <a:buClr>
                <a:srgbClr val="999999"/>
              </a:buClr>
              <a:buSzPct val="100000"/>
              <a:buFont typeface="Karla"/>
              <a:defRPr sz="1600">
                <a:solidFill>
                  <a:srgbClr val="999999"/>
                </a:solidFill>
                <a:latin typeface="Karla"/>
                <a:ea typeface="Karla"/>
                <a:cs typeface="Karla"/>
                <a:sym typeface="Karla"/>
              </a:defRPr>
            </a:lvl7pPr>
            <a:lvl8pPr lvl="7">
              <a:spcBef>
                <a:spcPts val="360"/>
              </a:spcBef>
              <a:buClr>
                <a:srgbClr val="999999"/>
              </a:buClr>
              <a:buSzPct val="100000"/>
              <a:buFont typeface="Karla"/>
              <a:defRPr sz="1600">
                <a:solidFill>
                  <a:srgbClr val="999999"/>
                </a:solidFill>
                <a:latin typeface="Karla"/>
                <a:ea typeface="Karla"/>
                <a:cs typeface="Karla"/>
                <a:sym typeface="Karla"/>
              </a:defRPr>
            </a:lvl8pPr>
            <a:lvl9pPr lvl="8">
              <a:spcBef>
                <a:spcPts val="360"/>
              </a:spcBef>
              <a:buClr>
                <a:srgbClr val="999999"/>
              </a:buClr>
              <a:buSzPct val="100000"/>
              <a:buFont typeface="Karla"/>
              <a:defRPr sz="1600">
                <a:solidFill>
                  <a:srgbClr val="999999"/>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hyperlink" Target="http://ap.pn/2n6Ebz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hyperlink" Target="https://github.com/FuadBalashov/AndroidWorkshop/commit/4fa422934f50be37ddfe4ca9a1cc6c6435c4260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09.png"/><Relationship Id="rId4" Type="http://schemas.openxmlformats.org/officeDocument/2006/relationships/hyperlink" Target="https://github.com/FuadBalashov/AndroidWorkshop/commit/64d6fae33b3dfcb57a48c888756fd0f99418b58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github.com/FuadBalashov/AndroidWorkshop/commit/98e5ffbcaa4e4559762c46da48255f3b16047f2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hyperlink" Target="https://github.com/FuadBalashov/AndroidWorkshop/commit/8769ad7d5e17177a987b12755c74800c9e88d62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02.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www.imgur.com/meme1" TargetMode="External"/><Relationship Id="rId4" Type="http://schemas.openxmlformats.org/officeDocument/2006/relationships/hyperlink" Target="http://www.imgur.com/meme2" TargetMode="External"/><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hyperlink" Target="https://github.com/FuadBalashov/AndroidWorkshop/commit/f5420eb45fdc61795a8d61ab0a37d55664e0e6e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hyperlink" Target="http://www.androidauthority.com/how-to-store-data-locally-in-android-app-717190/" TargetMode="External"/><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developer.android.com/guide/topics/connectivity/bluetooth.html" TargetMode="External"/><Relationship Id="rId4" Type="http://schemas.openxmlformats.org/officeDocument/2006/relationships/hyperlink" Target="https://developer.android.com/training/camera/cameradirect.html" TargetMode="External"/><Relationship Id="rId5" Type="http://schemas.openxmlformats.org/officeDocument/2006/relationships/hyperlink" Target="https://developers.google.com/maps/documentation/android-api/" TargetMode="External"/><Relationship Id="rId6" Type="http://schemas.openxmlformats.org/officeDocument/2006/relationships/hyperlink" Target="https://www.raywenderlich.com/126528/android-recyclerview-tutorial" TargetMode="External"/><Relationship Id="rId7" Type="http://schemas.openxmlformats.org/officeDocument/2006/relationships/hyperlink" Target="https://developer.android.com/things/hardware/index.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ap.pn/2iNIl0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06.png"/><Relationship Id="rId4" Type="http://schemas.openxmlformats.org/officeDocument/2006/relationships/image" Target="../media/image07.png"/><Relationship Id="rId5" Type="http://schemas.openxmlformats.org/officeDocument/2006/relationships/image" Target="../media/image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03.png"/><Relationship Id="rId4" Type="http://schemas.openxmlformats.org/officeDocument/2006/relationships/image" Target="../media/image04.png"/><Relationship Id="rId5"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0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9.png"/><Relationship Id="rId4" Type="http://schemas.openxmlformats.org/officeDocument/2006/relationships/hyperlink" Target="http://ap.pn/2nm0uU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09.png"/><Relationship Id="rId4" Type="http://schemas.openxmlformats.org/officeDocument/2006/relationships/hyperlink" Target="https://github.com/FuadBalashov/AndroidWorkshop/commit/6584241fe61645e5ee8a77996bf0b4a963b4e8e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216325" y="4101800"/>
            <a:ext cx="2145725" cy="2552248"/>
          </a:xfrm>
          <a:prstGeom prst="rect">
            <a:avLst/>
          </a:prstGeom>
          <a:noFill/>
          <a:ln>
            <a:noFill/>
          </a:ln>
        </p:spPr>
      </p:pic>
      <p:sp>
        <p:nvSpPr>
          <p:cNvPr id="82" name="Shape 82"/>
          <p:cNvSpPr txBox="1"/>
          <p:nvPr/>
        </p:nvSpPr>
        <p:spPr>
          <a:xfrm>
            <a:off x="1905000" y="1583342"/>
            <a:ext cx="7772400" cy="1159800"/>
          </a:xfrm>
          <a:prstGeom prst="rect">
            <a:avLst/>
          </a:prstGeom>
          <a:noFill/>
          <a:ln>
            <a:noFill/>
          </a:ln>
        </p:spPr>
        <p:txBody>
          <a:bodyPr anchorCtr="0" anchor="b" bIns="91425" lIns="91425" rIns="91425" tIns="91425">
            <a:noAutofit/>
          </a:bodyPr>
          <a:lstStyle/>
          <a:p>
            <a:pPr lvl="0" rtl="0" algn="ctr">
              <a:spcBef>
                <a:spcPts val="0"/>
              </a:spcBef>
              <a:buNone/>
            </a:pPr>
            <a:r>
              <a:rPr lang="en" sz="6000">
                <a:solidFill>
                  <a:srgbClr val="FFFFFF"/>
                </a:solidFill>
                <a:latin typeface="Open Sans"/>
                <a:ea typeface="Open Sans"/>
                <a:cs typeface="Open Sans"/>
                <a:sym typeface="Open Sans"/>
              </a:rPr>
              <a:t>Meme Workshop</a:t>
            </a:r>
          </a:p>
        </p:txBody>
      </p:sp>
      <p:sp>
        <p:nvSpPr>
          <p:cNvPr id="83" name="Shape 83"/>
          <p:cNvSpPr txBox="1"/>
          <p:nvPr/>
        </p:nvSpPr>
        <p:spPr>
          <a:xfrm>
            <a:off x="2885975" y="2602350"/>
            <a:ext cx="5743500" cy="5778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FFFF"/>
                </a:solidFill>
              </a:rPr>
              <a:t>Open the Setup and Workshop Slides @ </a:t>
            </a:r>
            <a:r>
              <a:rPr lang="en" sz="2400" u="sng">
                <a:solidFill>
                  <a:schemeClr val="hlink"/>
                </a:solidFill>
                <a:hlinkClick r:id="rId4"/>
              </a:rPr>
              <a:t>http://ap.pn/2n6EbzK</a:t>
            </a:r>
            <a:r>
              <a:rPr lang="en" sz="2400">
                <a:solidFill>
                  <a:srgbClr val="FFFFFF"/>
                </a:solidFill>
              </a:rPr>
              <a:t> </a:t>
            </a:r>
            <a:r>
              <a:rPr lang="en" sz="2400">
                <a:solidFill>
                  <a:srgbClr val="FFFFFF"/>
                </a:solidFill>
              </a:rPr>
              <a:t> </a:t>
            </a:r>
          </a:p>
        </p:txBody>
      </p:sp>
      <p:sp>
        <p:nvSpPr>
          <p:cNvPr id="84" name="Shape 84"/>
          <p:cNvSpPr txBox="1"/>
          <p:nvPr/>
        </p:nvSpPr>
        <p:spPr>
          <a:xfrm>
            <a:off x="2885975" y="3364350"/>
            <a:ext cx="5743500" cy="577800"/>
          </a:xfrm>
          <a:prstGeom prst="rect">
            <a:avLst/>
          </a:prstGeom>
          <a:noFill/>
          <a:ln>
            <a:noFill/>
          </a:ln>
        </p:spPr>
        <p:txBody>
          <a:bodyPr anchorCtr="0" anchor="t" bIns="91425" lIns="91425" rIns="91425" tIns="91425">
            <a:noAutofit/>
          </a:bodyPr>
          <a:lstStyle/>
          <a:p>
            <a:pPr lvl="0" rtl="0" algn="ctr">
              <a:spcBef>
                <a:spcPts val="0"/>
              </a:spcBef>
              <a:buNone/>
            </a:pPr>
            <a:r>
              <a:rPr lang="en" sz="2400">
                <a:solidFill>
                  <a:srgbClr val="FFFFFF"/>
                </a:solidFill>
              </a:rPr>
              <a:t>&amp; Start your emulator</a:t>
            </a:r>
          </a:p>
        </p:txBody>
      </p:sp>
      <p:sp>
        <p:nvSpPr>
          <p:cNvPr id="85" name="Shape 85"/>
          <p:cNvSpPr txBox="1"/>
          <p:nvPr/>
        </p:nvSpPr>
        <p:spPr>
          <a:xfrm>
            <a:off x="3212117" y="4824048"/>
            <a:ext cx="5979000" cy="27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i="1" lang="en" sz="1100">
                <a:solidFill>
                  <a:schemeClr val="dk1"/>
                </a:solidFill>
              </a:rPr>
              <a:t>(C) 2017 Appian Corporation.  Distribution with attribution permitted.  All other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p:nvPr/>
        </p:nvSpPr>
        <p:spPr>
          <a:xfrm>
            <a:off x="5309150" y="2722451"/>
            <a:ext cx="1295400" cy="405300"/>
          </a:xfrm>
          <a:prstGeom prst="roundRect">
            <a:avLst>
              <a:gd fmla="val 16667" name="adj"/>
            </a:avLst>
          </a:prstGeom>
          <a:solidFill>
            <a:srgbClr val="86C63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Activity is Running</a:t>
            </a:r>
          </a:p>
        </p:txBody>
      </p:sp>
      <p:sp>
        <p:nvSpPr>
          <p:cNvPr id="187" name="Shape 187"/>
          <p:cNvSpPr txBox="1"/>
          <p:nvPr>
            <p:ph idx="1" type="body"/>
          </p:nvPr>
        </p:nvSpPr>
        <p:spPr>
          <a:xfrm>
            <a:off x="381000" y="1276350"/>
            <a:ext cx="4662900" cy="3725700"/>
          </a:xfrm>
          <a:prstGeom prst="rect">
            <a:avLst/>
          </a:prstGeom>
        </p:spPr>
        <p:txBody>
          <a:bodyPr anchorCtr="0" anchor="t" bIns="91425" lIns="91425" rIns="91425" tIns="91425">
            <a:noAutofit/>
          </a:bodyPr>
          <a:lstStyle/>
          <a:p>
            <a:pPr lvl="0" rtl="0">
              <a:spcBef>
                <a:spcPts val="0"/>
              </a:spcBef>
              <a:buNone/>
            </a:pPr>
            <a:r>
              <a:rPr b="1" lang="en" sz="2400">
                <a:solidFill>
                  <a:srgbClr val="000000"/>
                </a:solidFill>
                <a:latin typeface="Open Sans"/>
                <a:ea typeface="Open Sans"/>
                <a:cs typeface="Open Sans"/>
                <a:sym typeface="Open Sans"/>
              </a:rPr>
              <a:t>onCreate</a:t>
            </a:r>
          </a:p>
          <a:p>
            <a:pPr lvl="0" rtl="0">
              <a:spcBef>
                <a:spcPts val="0"/>
              </a:spcBef>
              <a:buNone/>
            </a:pPr>
            <a:r>
              <a:rPr lang="en" sz="2400">
                <a:solidFill>
                  <a:srgbClr val="000000"/>
                </a:solidFill>
                <a:latin typeface="Open Sans"/>
                <a:ea typeface="Open Sans"/>
                <a:cs typeface="Open Sans"/>
                <a:sym typeface="Open Sans"/>
              </a:rPr>
              <a:t>	Activity Created</a:t>
            </a:r>
          </a:p>
          <a:p>
            <a:pPr lvl="0" rtl="0">
              <a:spcBef>
                <a:spcPts val="0"/>
              </a:spcBef>
              <a:buNone/>
            </a:pPr>
            <a:r>
              <a:rPr b="1" lang="en" sz="2400">
                <a:solidFill>
                  <a:srgbClr val="000000"/>
                </a:solidFill>
                <a:latin typeface="Open Sans"/>
                <a:ea typeface="Open Sans"/>
                <a:cs typeface="Open Sans"/>
                <a:sym typeface="Open Sans"/>
              </a:rPr>
              <a:t>onDestroy</a:t>
            </a:r>
          </a:p>
          <a:p>
            <a:pPr lvl="0" rtl="0">
              <a:spcBef>
                <a:spcPts val="0"/>
              </a:spcBef>
              <a:buNone/>
            </a:pPr>
            <a:r>
              <a:rPr lang="en" sz="2400">
                <a:solidFill>
                  <a:srgbClr val="000000"/>
                </a:solidFill>
                <a:latin typeface="Open Sans"/>
                <a:ea typeface="Open Sans"/>
                <a:cs typeface="Open Sans"/>
                <a:sym typeface="Open Sans"/>
              </a:rPr>
              <a:t>	Activity Ending</a:t>
            </a:r>
          </a:p>
          <a:p>
            <a:pPr indent="0" lvl="0" marL="0" rtl="0">
              <a:spcBef>
                <a:spcPts val="0"/>
              </a:spcBef>
              <a:buNone/>
            </a:pPr>
            <a:r>
              <a:rPr b="1" lang="en" sz="2400">
                <a:solidFill>
                  <a:srgbClr val="000000"/>
                </a:solidFill>
                <a:latin typeface="Open Sans"/>
                <a:ea typeface="Open Sans"/>
                <a:cs typeface="Open Sans"/>
                <a:sym typeface="Open Sans"/>
              </a:rPr>
              <a:t>etc...</a:t>
            </a:r>
          </a:p>
        </p:txBody>
      </p:sp>
      <p:sp>
        <p:nvSpPr>
          <p:cNvPr id="188" name="Shape 18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Activity: Lifecycle</a:t>
            </a:r>
          </a:p>
        </p:txBody>
      </p:sp>
      <p:sp>
        <p:nvSpPr>
          <p:cNvPr id="189" name="Shape 189"/>
          <p:cNvSpPr/>
          <p:nvPr/>
        </p:nvSpPr>
        <p:spPr>
          <a:xfrm>
            <a:off x="5309150" y="863325"/>
            <a:ext cx="1295400" cy="405300"/>
          </a:xfrm>
          <a:prstGeom prst="roundRect">
            <a:avLst>
              <a:gd fmla="val 16667" name="adj"/>
            </a:avLst>
          </a:prstGeom>
          <a:solidFill>
            <a:srgbClr val="86C63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Activity Starts</a:t>
            </a:r>
          </a:p>
        </p:txBody>
      </p:sp>
      <p:sp>
        <p:nvSpPr>
          <p:cNvPr id="190" name="Shape 190"/>
          <p:cNvSpPr/>
          <p:nvPr/>
        </p:nvSpPr>
        <p:spPr>
          <a:xfrm>
            <a:off x="5361350" y="1383783"/>
            <a:ext cx="1191000" cy="333299"/>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onCreate()</a:t>
            </a:r>
          </a:p>
        </p:txBody>
      </p:sp>
      <p:sp>
        <p:nvSpPr>
          <p:cNvPr id="191" name="Shape 191"/>
          <p:cNvSpPr/>
          <p:nvPr/>
        </p:nvSpPr>
        <p:spPr>
          <a:xfrm>
            <a:off x="5361350" y="1832226"/>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onStart()</a:t>
            </a:r>
          </a:p>
        </p:txBody>
      </p:sp>
      <p:sp>
        <p:nvSpPr>
          <p:cNvPr id="192" name="Shape 192"/>
          <p:cNvSpPr/>
          <p:nvPr/>
        </p:nvSpPr>
        <p:spPr>
          <a:xfrm>
            <a:off x="5361350" y="2271913"/>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onResume()</a:t>
            </a:r>
          </a:p>
        </p:txBody>
      </p:sp>
      <p:sp>
        <p:nvSpPr>
          <p:cNvPr id="193" name="Shape 193"/>
          <p:cNvSpPr/>
          <p:nvPr/>
        </p:nvSpPr>
        <p:spPr>
          <a:xfrm>
            <a:off x="5361350" y="3244999"/>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onPause</a:t>
            </a:r>
            <a:r>
              <a:rPr lang="en"/>
              <a:t>()</a:t>
            </a:r>
          </a:p>
        </p:txBody>
      </p:sp>
      <p:sp>
        <p:nvSpPr>
          <p:cNvPr id="194" name="Shape 194"/>
          <p:cNvSpPr/>
          <p:nvPr/>
        </p:nvSpPr>
        <p:spPr>
          <a:xfrm>
            <a:off x="5361350" y="3693443"/>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onStop</a:t>
            </a:r>
            <a:r>
              <a:rPr lang="en"/>
              <a:t>()</a:t>
            </a:r>
          </a:p>
        </p:txBody>
      </p:sp>
      <p:sp>
        <p:nvSpPr>
          <p:cNvPr id="195" name="Shape 195"/>
          <p:cNvSpPr/>
          <p:nvPr/>
        </p:nvSpPr>
        <p:spPr>
          <a:xfrm>
            <a:off x="5361350" y="4142757"/>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onDestroy()</a:t>
            </a:r>
          </a:p>
        </p:txBody>
      </p:sp>
      <p:sp>
        <p:nvSpPr>
          <p:cNvPr id="196" name="Shape 196"/>
          <p:cNvSpPr/>
          <p:nvPr/>
        </p:nvSpPr>
        <p:spPr>
          <a:xfrm>
            <a:off x="5309150" y="4596023"/>
            <a:ext cx="1295400" cy="405300"/>
          </a:xfrm>
          <a:prstGeom prst="roundRect">
            <a:avLst>
              <a:gd fmla="val 16667" name="adj"/>
            </a:avLst>
          </a:prstGeom>
          <a:solidFill>
            <a:srgbClr val="EA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Activity has Ended</a:t>
            </a:r>
          </a:p>
        </p:txBody>
      </p:sp>
      <p:cxnSp>
        <p:nvCxnSpPr>
          <p:cNvPr id="197" name="Shape 197"/>
          <p:cNvCxnSpPr>
            <a:stCxn id="190" idx="2"/>
            <a:endCxn id="191" idx="0"/>
          </p:cNvCxnSpPr>
          <p:nvPr/>
        </p:nvCxnSpPr>
        <p:spPr>
          <a:xfrm>
            <a:off x="5956850" y="1717083"/>
            <a:ext cx="0" cy="115200"/>
          </a:xfrm>
          <a:prstGeom prst="straightConnector1">
            <a:avLst/>
          </a:prstGeom>
          <a:noFill/>
          <a:ln cap="flat" cmpd="sng" w="9525">
            <a:solidFill>
              <a:schemeClr val="dk2"/>
            </a:solidFill>
            <a:prstDash val="solid"/>
            <a:round/>
            <a:headEnd len="lg" w="lg" type="none"/>
            <a:tailEnd len="lg" w="lg" type="triangle"/>
          </a:ln>
        </p:spPr>
      </p:cxnSp>
      <p:cxnSp>
        <p:nvCxnSpPr>
          <p:cNvPr id="198" name="Shape 198"/>
          <p:cNvCxnSpPr/>
          <p:nvPr/>
        </p:nvCxnSpPr>
        <p:spPr>
          <a:xfrm>
            <a:off x="5956850" y="1269652"/>
            <a:ext cx="0" cy="115200"/>
          </a:xfrm>
          <a:prstGeom prst="straightConnector1">
            <a:avLst/>
          </a:prstGeom>
          <a:noFill/>
          <a:ln cap="flat" cmpd="sng" w="9525">
            <a:solidFill>
              <a:schemeClr val="dk2"/>
            </a:solidFill>
            <a:prstDash val="solid"/>
            <a:round/>
            <a:headEnd len="lg" w="lg" type="none"/>
            <a:tailEnd len="lg" w="lg" type="triangle"/>
          </a:ln>
        </p:spPr>
      </p:cxnSp>
      <p:cxnSp>
        <p:nvCxnSpPr>
          <p:cNvPr id="199" name="Shape 199"/>
          <p:cNvCxnSpPr/>
          <p:nvPr/>
        </p:nvCxnSpPr>
        <p:spPr>
          <a:xfrm>
            <a:off x="5956850" y="2164338"/>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0" name="Shape 200"/>
          <p:cNvCxnSpPr/>
          <p:nvPr/>
        </p:nvCxnSpPr>
        <p:spPr>
          <a:xfrm>
            <a:off x="5956850" y="2611769"/>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1" name="Shape 201"/>
          <p:cNvCxnSpPr/>
          <p:nvPr/>
        </p:nvCxnSpPr>
        <p:spPr>
          <a:xfrm>
            <a:off x="5956850" y="3128111"/>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2" name="Shape 202"/>
          <p:cNvCxnSpPr/>
          <p:nvPr/>
        </p:nvCxnSpPr>
        <p:spPr>
          <a:xfrm>
            <a:off x="5956850" y="4026740"/>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3" name="Shape 203"/>
          <p:cNvCxnSpPr/>
          <p:nvPr/>
        </p:nvCxnSpPr>
        <p:spPr>
          <a:xfrm>
            <a:off x="5956850" y="3575366"/>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4" name="Shape 204"/>
          <p:cNvCxnSpPr/>
          <p:nvPr/>
        </p:nvCxnSpPr>
        <p:spPr>
          <a:xfrm>
            <a:off x="5956850" y="4479997"/>
            <a:ext cx="0" cy="115200"/>
          </a:xfrm>
          <a:prstGeom prst="straightConnector1">
            <a:avLst/>
          </a:prstGeom>
          <a:noFill/>
          <a:ln cap="flat" cmpd="sng" w="9525">
            <a:solidFill>
              <a:schemeClr val="dk2"/>
            </a:solidFill>
            <a:prstDash val="solid"/>
            <a:round/>
            <a:headEnd len="lg" w="lg" type="none"/>
            <a:tailEnd len="lg" w="lg" type="triangle"/>
          </a:ln>
        </p:spPr>
      </p:cxnSp>
      <p:cxnSp>
        <p:nvCxnSpPr>
          <p:cNvPr id="205" name="Shape 205"/>
          <p:cNvCxnSpPr>
            <a:stCxn id="194" idx="3"/>
          </p:cNvCxnSpPr>
          <p:nvPr/>
        </p:nvCxnSpPr>
        <p:spPr>
          <a:xfrm>
            <a:off x="6552350" y="3860093"/>
            <a:ext cx="1281600" cy="0"/>
          </a:xfrm>
          <a:prstGeom prst="straightConnector1">
            <a:avLst/>
          </a:prstGeom>
          <a:noFill/>
          <a:ln cap="flat" cmpd="sng" w="19050">
            <a:solidFill>
              <a:schemeClr val="dk2"/>
            </a:solidFill>
            <a:prstDash val="solid"/>
            <a:round/>
            <a:headEnd len="lg" w="lg" type="none"/>
            <a:tailEnd len="lg" w="lg" type="none"/>
          </a:ln>
        </p:spPr>
      </p:cxnSp>
      <p:cxnSp>
        <p:nvCxnSpPr>
          <p:cNvPr id="206" name="Shape 206"/>
          <p:cNvCxnSpPr/>
          <p:nvPr/>
        </p:nvCxnSpPr>
        <p:spPr>
          <a:xfrm rot="10800000">
            <a:off x="7817675" y="2165625"/>
            <a:ext cx="0" cy="1705500"/>
          </a:xfrm>
          <a:prstGeom prst="straightConnector1">
            <a:avLst/>
          </a:prstGeom>
          <a:noFill/>
          <a:ln cap="flat" cmpd="sng" w="19050">
            <a:solidFill>
              <a:schemeClr val="dk2"/>
            </a:solidFill>
            <a:prstDash val="solid"/>
            <a:round/>
            <a:headEnd len="lg" w="lg" type="none"/>
            <a:tailEnd len="lg" w="lg" type="triangle"/>
          </a:ln>
        </p:spPr>
      </p:cxnSp>
      <p:sp>
        <p:nvSpPr>
          <p:cNvPr id="207" name="Shape 207"/>
          <p:cNvSpPr/>
          <p:nvPr/>
        </p:nvSpPr>
        <p:spPr>
          <a:xfrm>
            <a:off x="6790100" y="1832226"/>
            <a:ext cx="1191000" cy="3333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onRestart()</a:t>
            </a:r>
          </a:p>
        </p:txBody>
      </p:sp>
      <p:cxnSp>
        <p:nvCxnSpPr>
          <p:cNvPr id="208" name="Shape 208"/>
          <p:cNvCxnSpPr>
            <a:stCxn id="207" idx="1"/>
            <a:endCxn id="191" idx="3"/>
          </p:cNvCxnSpPr>
          <p:nvPr/>
        </p:nvCxnSpPr>
        <p:spPr>
          <a:xfrm rot="10800000">
            <a:off x="6552500" y="1998876"/>
            <a:ext cx="237600" cy="0"/>
          </a:xfrm>
          <a:prstGeom prst="straightConnector1">
            <a:avLst/>
          </a:prstGeom>
          <a:noFill/>
          <a:ln cap="flat" cmpd="sng" w="19050">
            <a:solidFill>
              <a:schemeClr val="dk2"/>
            </a:solidFill>
            <a:prstDash val="solid"/>
            <a:round/>
            <a:headEnd len="lg" w="lg" type="none"/>
            <a:tailEnd len="lg" w="lg" type="triangle"/>
          </a:ln>
        </p:spPr>
      </p:cxnSp>
      <p:cxnSp>
        <p:nvCxnSpPr>
          <p:cNvPr id="209" name="Shape 209"/>
          <p:cNvCxnSpPr/>
          <p:nvPr/>
        </p:nvCxnSpPr>
        <p:spPr>
          <a:xfrm>
            <a:off x="6552350" y="3402896"/>
            <a:ext cx="230400" cy="0"/>
          </a:xfrm>
          <a:prstGeom prst="straightConnector1">
            <a:avLst/>
          </a:prstGeom>
          <a:noFill/>
          <a:ln cap="flat" cmpd="sng" w="19050">
            <a:solidFill>
              <a:schemeClr val="dk2"/>
            </a:solidFill>
            <a:prstDash val="solid"/>
            <a:round/>
            <a:headEnd len="lg" w="lg" type="none"/>
            <a:tailEnd len="lg" w="lg" type="none"/>
          </a:ln>
        </p:spPr>
      </p:cxnSp>
      <p:cxnSp>
        <p:nvCxnSpPr>
          <p:cNvPr id="210" name="Shape 210"/>
          <p:cNvCxnSpPr/>
          <p:nvPr/>
        </p:nvCxnSpPr>
        <p:spPr>
          <a:xfrm rot="10800000">
            <a:off x="6770260" y="2438463"/>
            <a:ext cx="0" cy="963300"/>
          </a:xfrm>
          <a:prstGeom prst="straightConnector1">
            <a:avLst/>
          </a:prstGeom>
          <a:noFill/>
          <a:ln cap="flat" cmpd="sng" w="19050">
            <a:solidFill>
              <a:schemeClr val="dk2"/>
            </a:solidFill>
            <a:prstDash val="solid"/>
            <a:round/>
            <a:headEnd len="lg" w="lg" type="none"/>
            <a:tailEnd len="lg" w="lg" type="none"/>
          </a:ln>
        </p:spPr>
      </p:cxnSp>
      <p:cxnSp>
        <p:nvCxnSpPr>
          <p:cNvPr id="211" name="Shape 211"/>
          <p:cNvCxnSpPr>
            <a:stCxn id="192" idx="3"/>
          </p:cNvCxnSpPr>
          <p:nvPr/>
        </p:nvCxnSpPr>
        <p:spPr>
          <a:xfrm>
            <a:off x="6552350" y="2438563"/>
            <a:ext cx="230400" cy="0"/>
          </a:xfrm>
          <a:prstGeom prst="straightConnector1">
            <a:avLst/>
          </a:prstGeom>
          <a:noFill/>
          <a:ln cap="flat" cmpd="sng" w="19050">
            <a:solidFill>
              <a:schemeClr val="dk2"/>
            </a:solidFill>
            <a:prstDash val="solid"/>
            <a:round/>
            <a:headEnd len="lg" w="lg" type="triangle"/>
            <a:tailEnd len="lg" w="lg" type="none"/>
          </a:ln>
        </p:spPr>
      </p:cxnSp>
      <p:sp>
        <p:nvSpPr>
          <p:cNvPr id="212" name="Shape 212"/>
          <p:cNvSpPr txBox="1"/>
          <p:nvPr/>
        </p:nvSpPr>
        <p:spPr>
          <a:xfrm>
            <a:off x="7791450" y="2524125"/>
            <a:ext cx="1343100" cy="527700"/>
          </a:xfrm>
          <a:prstGeom prst="rect">
            <a:avLst/>
          </a:prstGeom>
          <a:noFill/>
          <a:ln>
            <a:noFill/>
          </a:ln>
        </p:spPr>
        <p:txBody>
          <a:bodyPr anchorCtr="0" anchor="t" bIns="91425" lIns="91425" rIns="91425" tIns="91425">
            <a:noAutofit/>
          </a:bodyPr>
          <a:lstStyle/>
          <a:p>
            <a:pPr lvl="0" algn="ctr">
              <a:spcBef>
                <a:spcPts val="0"/>
              </a:spcBef>
              <a:buNone/>
            </a:pPr>
            <a:r>
              <a:rPr lang="en"/>
              <a:t>App is backgrounded</a:t>
            </a:r>
          </a:p>
        </p:txBody>
      </p:sp>
      <p:sp>
        <p:nvSpPr>
          <p:cNvPr id="213" name="Shape 213"/>
          <p:cNvSpPr txBox="1"/>
          <p:nvPr/>
        </p:nvSpPr>
        <p:spPr>
          <a:xfrm>
            <a:off x="6486063" y="2739966"/>
            <a:ext cx="1343100" cy="527700"/>
          </a:xfrm>
          <a:prstGeom prst="rect">
            <a:avLst/>
          </a:prstGeom>
          <a:noFill/>
          <a:ln>
            <a:noFill/>
          </a:ln>
        </p:spPr>
        <p:txBody>
          <a:bodyPr anchorCtr="0" anchor="t" bIns="91425" lIns="91425" rIns="91425" tIns="91425">
            <a:noAutofit/>
          </a:bodyPr>
          <a:lstStyle/>
          <a:p>
            <a:pPr lvl="0" rtl="0" algn="ctr">
              <a:spcBef>
                <a:spcPts val="0"/>
              </a:spcBef>
              <a:buNone/>
            </a:pPr>
            <a:r>
              <a:rPr lang="en"/>
              <a:t>Dialog is shown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nvSpPr>
        <p:spPr>
          <a:xfrm>
            <a:off x="1301900" y="1045425"/>
            <a:ext cx="2107500" cy="3513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Open Sans"/>
                <a:ea typeface="Open Sans"/>
                <a:cs typeface="Open Sans"/>
                <a:sym typeface="Open Sans"/>
              </a:rPr>
              <a:t>Linear Layout</a:t>
            </a:r>
          </a:p>
        </p:txBody>
      </p:sp>
      <p:sp>
        <p:nvSpPr>
          <p:cNvPr id="219" name="Shape 219"/>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View Groups: Layouts</a:t>
            </a:r>
          </a:p>
        </p:txBody>
      </p:sp>
      <p:grpSp>
        <p:nvGrpSpPr>
          <p:cNvPr id="220" name="Shape 220"/>
          <p:cNvGrpSpPr/>
          <p:nvPr/>
        </p:nvGrpSpPr>
        <p:grpSpPr>
          <a:xfrm>
            <a:off x="5193487" y="1045425"/>
            <a:ext cx="2194772" cy="3971979"/>
            <a:chOff x="5193487" y="1045425"/>
            <a:chExt cx="2194772" cy="3971979"/>
          </a:xfrm>
        </p:grpSpPr>
        <p:grpSp>
          <p:nvGrpSpPr>
            <p:cNvPr id="221" name="Shape 221"/>
            <p:cNvGrpSpPr/>
            <p:nvPr/>
          </p:nvGrpSpPr>
          <p:grpSpPr>
            <a:xfrm>
              <a:off x="5193487" y="1045425"/>
              <a:ext cx="2194772" cy="3971979"/>
              <a:chOff x="5574487" y="1045425"/>
              <a:chExt cx="2194772" cy="3971979"/>
            </a:xfrm>
          </p:grpSpPr>
          <p:pic>
            <p:nvPicPr>
              <p:cNvPr id="222" name="Shape 222"/>
              <p:cNvPicPr preferRelativeResize="0"/>
              <p:nvPr/>
            </p:nvPicPr>
            <p:blipFill>
              <a:blip r:embed="rId3">
                <a:alphaModFix/>
              </a:blip>
              <a:stretch>
                <a:fillRect/>
              </a:stretch>
            </p:blipFill>
            <p:spPr>
              <a:xfrm>
                <a:off x="5574487" y="1444331"/>
                <a:ext cx="2194772" cy="3573073"/>
              </a:xfrm>
              <a:prstGeom prst="rect">
                <a:avLst/>
              </a:prstGeom>
              <a:noFill/>
              <a:ln>
                <a:noFill/>
              </a:ln>
            </p:spPr>
          </p:pic>
          <p:sp>
            <p:nvSpPr>
              <p:cNvPr id="223" name="Shape 223"/>
              <p:cNvSpPr txBox="1"/>
              <p:nvPr/>
            </p:nvSpPr>
            <p:spPr>
              <a:xfrm>
                <a:off x="5645300" y="1045425"/>
                <a:ext cx="2107500" cy="351300"/>
              </a:xfrm>
              <a:prstGeom prst="rect">
                <a:avLst/>
              </a:prstGeom>
              <a:noFill/>
              <a:ln>
                <a:noFill/>
              </a:ln>
            </p:spPr>
            <p:txBody>
              <a:bodyPr anchorCtr="0" anchor="t" bIns="91425" lIns="91425" rIns="91425" tIns="91425">
                <a:noAutofit/>
              </a:bodyPr>
              <a:lstStyle/>
              <a:p>
                <a:pPr lvl="0" rtl="0" algn="ctr">
                  <a:spcBef>
                    <a:spcPts val="0"/>
                  </a:spcBef>
                  <a:buNone/>
                </a:pPr>
                <a:r>
                  <a:rPr lang="en" sz="1800"/>
                  <a:t>Relative Layout</a:t>
                </a:r>
              </a:p>
            </p:txBody>
          </p:sp>
        </p:grpSp>
        <p:pic>
          <p:nvPicPr>
            <p:cNvPr id="224" name="Shape 224"/>
            <p:cNvPicPr preferRelativeResize="0"/>
            <p:nvPr/>
          </p:nvPicPr>
          <p:blipFill rotWithShape="1">
            <a:blip r:embed="rId4">
              <a:alphaModFix/>
            </a:blip>
            <a:srcRect b="0" l="18235" r="17123" t="0"/>
            <a:stretch/>
          </p:blipFill>
          <p:spPr>
            <a:xfrm>
              <a:off x="5286374" y="1935325"/>
              <a:ext cx="1026099" cy="1057850"/>
            </a:xfrm>
            <a:prstGeom prst="rect">
              <a:avLst/>
            </a:prstGeom>
            <a:noFill/>
            <a:ln>
              <a:noFill/>
            </a:ln>
          </p:spPr>
        </p:pic>
      </p:grpSp>
      <p:grpSp>
        <p:nvGrpSpPr>
          <p:cNvPr id="225" name="Shape 225"/>
          <p:cNvGrpSpPr/>
          <p:nvPr/>
        </p:nvGrpSpPr>
        <p:grpSpPr>
          <a:xfrm>
            <a:off x="1246472" y="1446916"/>
            <a:ext cx="2204730" cy="3568485"/>
            <a:chOff x="1246472" y="1446916"/>
            <a:chExt cx="2204730" cy="3568485"/>
          </a:xfrm>
        </p:grpSpPr>
        <p:pic>
          <p:nvPicPr>
            <p:cNvPr id="226" name="Shape 226"/>
            <p:cNvPicPr preferRelativeResize="0"/>
            <p:nvPr/>
          </p:nvPicPr>
          <p:blipFill>
            <a:blip r:embed="rId5">
              <a:alphaModFix/>
            </a:blip>
            <a:stretch>
              <a:fillRect/>
            </a:stretch>
          </p:blipFill>
          <p:spPr>
            <a:xfrm>
              <a:off x="1246472" y="1446916"/>
              <a:ext cx="2204730" cy="3568485"/>
            </a:xfrm>
            <a:prstGeom prst="rect">
              <a:avLst/>
            </a:prstGeom>
            <a:noFill/>
            <a:ln>
              <a:noFill/>
            </a:ln>
          </p:spPr>
        </p:pic>
        <p:pic>
          <p:nvPicPr>
            <p:cNvPr id="227" name="Shape 227"/>
            <p:cNvPicPr preferRelativeResize="0"/>
            <p:nvPr/>
          </p:nvPicPr>
          <p:blipFill rotWithShape="1">
            <a:blip r:embed="rId4">
              <a:alphaModFix/>
            </a:blip>
            <a:srcRect b="0" l="18235" r="17123" t="0"/>
            <a:stretch/>
          </p:blipFill>
          <p:spPr>
            <a:xfrm>
              <a:off x="1327877" y="1922336"/>
              <a:ext cx="1026099" cy="105785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nvSpPr>
        <p:spPr>
          <a:xfrm>
            <a:off x="330465" y="1139390"/>
            <a:ext cx="6409800" cy="3363000"/>
          </a:xfrm>
          <a:prstGeom prst="rect">
            <a:avLst/>
          </a:prstGeom>
          <a:noFill/>
          <a:ln>
            <a:noFill/>
          </a:ln>
        </p:spPr>
        <p:txBody>
          <a:bodyPr anchorCtr="0" anchor="ctr" bIns="91425" lIns="91425" rIns="91425" tIns="91425">
            <a:noAutofit/>
          </a:bodyPr>
          <a:lstStyle/>
          <a:p>
            <a:pPr lvl="0" rtl="0">
              <a:spcBef>
                <a:spcPts val="0"/>
              </a:spcBef>
              <a:buNone/>
            </a:pPr>
            <a:r>
              <a:rPr i="1" lang="en" sz="1800">
                <a:solidFill>
                  <a:schemeClr val="dk1"/>
                </a:solidFill>
                <a:highlight>
                  <a:srgbClr val="FFFFFF"/>
                </a:highlight>
                <a:latin typeface="Open Sans"/>
                <a:ea typeface="Open Sans"/>
                <a:cs typeface="Open Sans"/>
                <a:sym typeface="Open Sans"/>
              </a:rPr>
              <a:t>&lt;?</a:t>
            </a:r>
            <a:r>
              <a:rPr b="1" lang="en" sz="1800">
                <a:solidFill>
                  <a:srgbClr val="0000FF"/>
                </a:solidFill>
                <a:highlight>
                  <a:srgbClr val="FFFFFF"/>
                </a:highlight>
                <a:latin typeface="Open Sans"/>
                <a:ea typeface="Open Sans"/>
                <a:cs typeface="Open Sans"/>
                <a:sym typeface="Open Sans"/>
              </a:rPr>
              <a:t>xml version=</a:t>
            </a:r>
            <a:r>
              <a:rPr b="1" lang="en" sz="1800">
                <a:solidFill>
                  <a:srgbClr val="008000"/>
                </a:solidFill>
                <a:highlight>
                  <a:srgbClr val="FFFFFF"/>
                </a:highlight>
                <a:latin typeface="Open Sans"/>
                <a:ea typeface="Open Sans"/>
                <a:cs typeface="Open Sans"/>
                <a:sym typeface="Open Sans"/>
              </a:rPr>
              <a:t>"1.0" </a:t>
            </a:r>
            <a:r>
              <a:rPr b="1" lang="en" sz="1800">
                <a:solidFill>
                  <a:srgbClr val="0000FF"/>
                </a:solidFill>
                <a:highlight>
                  <a:srgbClr val="FFFFFF"/>
                </a:highlight>
                <a:latin typeface="Open Sans"/>
                <a:ea typeface="Open Sans"/>
                <a:cs typeface="Open Sans"/>
                <a:sym typeface="Open Sans"/>
              </a:rPr>
              <a:t>encoding=</a:t>
            </a:r>
            <a:r>
              <a:rPr b="1" lang="en" sz="1800">
                <a:solidFill>
                  <a:srgbClr val="008000"/>
                </a:solidFill>
                <a:highlight>
                  <a:srgbClr val="FFFFFF"/>
                </a:highlight>
                <a:latin typeface="Open Sans"/>
                <a:ea typeface="Open Sans"/>
                <a:cs typeface="Open Sans"/>
                <a:sym typeface="Open Sans"/>
              </a:rPr>
              <a:t>"utf-8"</a:t>
            </a:r>
            <a:r>
              <a:rPr i="1" lang="en" sz="1800">
                <a:solidFill>
                  <a:schemeClr val="dk1"/>
                </a:solidFill>
                <a:highlight>
                  <a:srgbClr val="FFFFFF"/>
                </a:highlight>
                <a:latin typeface="Open Sans"/>
                <a:ea typeface="Open Sans"/>
                <a:cs typeface="Open Sans"/>
                <a:sym typeface="Open Sans"/>
              </a:rPr>
              <a:t>?&gt;</a:t>
            </a:r>
          </a:p>
          <a:p>
            <a:pPr lvl="0" rtl="0">
              <a:spcBef>
                <a:spcPts val="0"/>
              </a:spcBef>
              <a:buNone/>
            </a:pPr>
            <a:r>
              <a:rPr lang="en" sz="1800">
                <a:solidFill>
                  <a:schemeClr val="dk1"/>
                </a:solidFill>
                <a:highlight>
                  <a:srgbClr val="FFFFFF"/>
                </a:highlight>
                <a:latin typeface="Open Sans"/>
                <a:ea typeface="Open Sans"/>
                <a:cs typeface="Open Sans"/>
                <a:sym typeface="Open Sans"/>
              </a:rPr>
              <a:t>&lt;</a:t>
            </a:r>
            <a:r>
              <a:rPr b="1" lang="en" sz="1800">
                <a:solidFill>
                  <a:srgbClr val="000080"/>
                </a:solidFill>
                <a:highlight>
                  <a:srgbClr val="FFFFFF"/>
                </a:highlight>
                <a:latin typeface="Open Sans"/>
                <a:ea typeface="Open Sans"/>
                <a:cs typeface="Open Sans"/>
                <a:sym typeface="Open Sans"/>
              </a:rPr>
              <a:t>RelativeLayout</a:t>
            </a:r>
            <a:r>
              <a:rPr b="1" lang="en" sz="1800">
                <a:solidFill>
                  <a:srgbClr val="000080"/>
                </a:solidFill>
                <a:highlight>
                  <a:srgbClr val="FFFFFF"/>
                </a:highlight>
                <a:latin typeface="Open Sans"/>
                <a:ea typeface="Open Sans"/>
                <a:cs typeface="Open Sans"/>
                <a:sym typeface="Open Sans"/>
              </a:rPr>
              <a:t> </a:t>
            </a:r>
            <a:r>
              <a:rPr lang="en" sz="1800">
                <a:solidFill>
                  <a:schemeClr val="dk1"/>
                </a:solidFill>
                <a:highlight>
                  <a:srgbClr val="FFFFFF"/>
                </a:highlight>
                <a:latin typeface="Open Sans"/>
                <a:ea typeface="Open Sans"/>
                <a:cs typeface="Open Sans"/>
                <a:sym typeface="Open Sans"/>
              </a:rPr>
              <a:t>&gt;</a:t>
            </a:r>
          </a:p>
          <a:p>
            <a:pPr lvl="0" rtl="0">
              <a:spcBef>
                <a:spcPts val="0"/>
              </a:spcBef>
              <a:buNone/>
            </a:pPr>
            <a:r>
              <a:t/>
            </a:r>
            <a:endParaRPr sz="1800">
              <a:solidFill>
                <a:schemeClr val="dk1"/>
              </a:solidFill>
              <a:highlight>
                <a:srgbClr val="FFFFFF"/>
              </a:highlight>
              <a:latin typeface="Open Sans"/>
              <a:ea typeface="Open Sans"/>
              <a:cs typeface="Open Sans"/>
              <a:sym typeface="Open Sans"/>
            </a:endParaRP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&lt;</a:t>
            </a:r>
            <a:r>
              <a:rPr b="1" lang="en" sz="1800">
                <a:solidFill>
                  <a:srgbClr val="000080"/>
                </a:solidFill>
                <a:highlight>
                  <a:srgbClr val="FFFFFF"/>
                </a:highlight>
                <a:latin typeface="Open Sans"/>
                <a:ea typeface="Open Sans"/>
                <a:cs typeface="Open Sans"/>
                <a:sym typeface="Open Sans"/>
              </a:rPr>
              <a:t>ImageView </a:t>
            </a: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id=@+id/image</a:t>
            </a:r>
            <a:r>
              <a:rPr lang="en" sz="1800">
                <a:solidFill>
                  <a:schemeClr val="dk1"/>
                </a:solidFill>
                <a:highlight>
                  <a:srgbClr val="FFFFFF"/>
                </a:highlight>
                <a:latin typeface="Open Sans"/>
                <a:ea typeface="Open Sans"/>
                <a:cs typeface="Open Sans"/>
                <a:sym typeface="Open Sans"/>
              </a:rPr>
              <a:t>/&gt;</a:t>
            </a:r>
          </a:p>
          <a:p>
            <a:pPr indent="0" lvl="0" marL="457200" rtl="0">
              <a:spcBef>
                <a:spcPts val="0"/>
              </a:spcBef>
              <a:buNone/>
            </a:pPr>
            <a:r>
              <a:t/>
            </a:r>
            <a:endParaRPr sz="1800">
              <a:solidFill>
                <a:schemeClr val="dk1"/>
              </a:solidFill>
              <a:highlight>
                <a:srgbClr val="FFFFFF"/>
              </a:highlight>
              <a:latin typeface="Open Sans"/>
              <a:ea typeface="Open Sans"/>
              <a:cs typeface="Open Sans"/>
              <a:sym typeface="Open Sans"/>
            </a:endParaRP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&lt;</a:t>
            </a:r>
            <a:r>
              <a:rPr b="1" lang="en" sz="1800">
                <a:solidFill>
                  <a:srgbClr val="000080"/>
                </a:solidFill>
                <a:highlight>
                  <a:srgbClr val="FFFFFF"/>
                </a:highlight>
                <a:latin typeface="Open Sans"/>
                <a:ea typeface="Open Sans"/>
                <a:cs typeface="Open Sans"/>
                <a:sym typeface="Open Sans"/>
              </a:rPr>
              <a:t>TextView </a:t>
            </a: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layout_toRightOf=@id/image</a:t>
            </a:r>
            <a:r>
              <a:rPr lang="en" sz="1800">
                <a:solidFill>
                  <a:schemeClr val="dk1"/>
                </a:solidFill>
                <a:highlight>
                  <a:srgbClr val="FFFFFF"/>
                </a:highlight>
                <a:latin typeface="Open Sans"/>
                <a:ea typeface="Open Sans"/>
                <a:cs typeface="Open Sans"/>
                <a:sym typeface="Open Sans"/>
              </a:rPr>
              <a:t>/&gt;</a:t>
            </a:r>
          </a:p>
          <a:p>
            <a:pPr lvl="0" rtl="0">
              <a:spcBef>
                <a:spcPts val="0"/>
              </a:spcBef>
              <a:buNone/>
            </a:pPr>
            <a:r>
              <a:t/>
            </a:r>
            <a:endParaRPr sz="1800">
              <a:solidFill>
                <a:schemeClr val="dk1"/>
              </a:solidFill>
              <a:highlight>
                <a:srgbClr val="FFFFFF"/>
              </a:highlight>
              <a:latin typeface="Open Sans"/>
              <a:ea typeface="Open Sans"/>
              <a:cs typeface="Open Sans"/>
              <a:sym typeface="Open Sans"/>
            </a:endParaRP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&lt;</a:t>
            </a:r>
            <a:r>
              <a:rPr b="1" lang="en" sz="1800">
                <a:solidFill>
                  <a:srgbClr val="000080"/>
                </a:solidFill>
                <a:highlight>
                  <a:srgbClr val="FFFFFF"/>
                </a:highlight>
                <a:latin typeface="Open Sans"/>
                <a:ea typeface="Open Sans"/>
                <a:cs typeface="Open Sans"/>
                <a:sym typeface="Open Sans"/>
              </a:rPr>
              <a:t>TextView </a:t>
            </a:r>
          </a:p>
          <a:p>
            <a:pPr indent="0" lvl="0" marL="457200" rtl="0">
              <a:spcBef>
                <a:spcPts val="0"/>
              </a:spcBef>
              <a:buNone/>
            </a:pPr>
            <a:r>
              <a:rPr lang="en" sz="1800">
                <a:solidFill>
                  <a:schemeClr val="dk1"/>
                </a:solidFill>
                <a:highlight>
                  <a:srgbClr val="FFFFFF"/>
                </a:highlight>
                <a:latin typeface="Open Sans"/>
                <a:ea typeface="Open Sans"/>
                <a:cs typeface="Open Sans"/>
                <a:sym typeface="Open Sans"/>
              </a:rPr>
              <a:t>    layout_below=@id/image</a:t>
            </a:r>
            <a:r>
              <a:rPr lang="en" sz="1800">
                <a:solidFill>
                  <a:schemeClr val="dk1"/>
                </a:solidFill>
                <a:highlight>
                  <a:srgbClr val="FFFFFF"/>
                </a:highlight>
                <a:latin typeface="Open Sans"/>
                <a:ea typeface="Open Sans"/>
                <a:cs typeface="Open Sans"/>
                <a:sym typeface="Open Sans"/>
              </a:rPr>
              <a:t>/&gt;</a:t>
            </a:r>
          </a:p>
          <a:p>
            <a:pPr indent="0" lvl="0" marL="457200" rtl="0">
              <a:spcBef>
                <a:spcPts val="0"/>
              </a:spcBef>
              <a:buNone/>
            </a:pPr>
            <a:r>
              <a:t/>
            </a:r>
            <a:endParaRPr sz="1800">
              <a:solidFill>
                <a:schemeClr val="dk1"/>
              </a:solidFill>
              <a:highlight>
                <a:srgbClr val="FFFFFF"/>
              </a:highlight>
              <a:latin typeface="Open Sans"/>
              <a:ea typeface="Open Sans"/>
              <a:cs typeface="Open Sans"/>
              <a:sym typeface="Open Sans"/>
            </a:endParaRPr>
          </a:p>
          <a:p>
            <a:pPr lvl="0" rtl="0">
              <a:spcBef>
                <a:spcPts val="0"/>
              </a:spcBef>
              <a:buNone/>
            </a:pPr>
            <a:r>
              <a:rPr lang="en" sz="1800">
                <a:solidFill>
                  <a:schemeClr val="dk1"/>
                </a:solidFill>
                <a:highlight>
                  <a:srgbClr val="FFFFFF"/>
                </a:highlight>
                <a:latin typeface="Open Sans"/>
                <a:ea typeface="Open Sans"/>
                <a:cs typeface="Open Sans"/>
                <a:sym typeface="Open Sans"/>
              </a:rPr>
              <a:t>&lt;/</a:t>
            </a:r>
            <a:r>
              <a:rPr b="1" lang="en" sz="1800">
                <a:solidFill>
                  <a:srgbClr val="000080"/>
                </a:solidFill>
                <a:latin typeface="Open Sans"/>
                <a:ea typeface="Open Sans"/>
                <a:cs typeface="Open Sans"/>
                <a:sym typeface="Open Sans"/>
              </a:rPr>
              <a:t>RelativeLayout</a:t>
            </a:r>
            <a:r>
              <a:rPr lang="en" sz="1800">
                <a:solidFill>
                  <a:schemeClr val="dk1"/>
                </a:solidFill>
                <a:highlight>
                  <a:srgbClr val="FFFFFF"/>
                </a:highlight>
                <a:latin typeface="Open Sans"/>
                <a:ea typeface="Open Sans"/>
                <a:cs typeface="Open Sans"/>
                <a:sym typeface="Open Sans"/>
              </a:rPr>
              <a:t>&gt;</a:t>
            </a:r>
          </a:p>
        </p:txBody>
      </p:sp>
      <p:grpSp>
        <p:nvGrpSpPr>
          <p:cNvPr id="233" name="Shape 233"/>
          <p:cNvGrpSpPr/>
          <p:nvPr/>
        </p:nvGrpSpPr>
        <p:grpSpPr>
          <a:xfrm>
            <a:off x="5193487" y="1045425"/>
            <a:ext cx="2194772" cy="3971979"/>
            <a:chOff x="5193487" y="1045425"/>
            <a:chExt cx="2194772" cy="3971979"/>
          </a:xfrm>
        </p:grpSpPr>
        <p:grpSp>
          <p:nvGrpSpPr>
            <p:cNvPr id="234" name="Shape 234"/>
            <p:cNvGrpSpPr/>
            <p:nvPr/>
          </p:nvGrpSpPr>
          <p:grpSpPr>
            <a:xfrm>
              <a:off x="5193487" y="1045425"/>
              <a:ext cx="2194772" cy="3971979"/>
              <a:chOff x="5574487" y="1045425"/>
              <a:chExt cx="2194772" cy="3971979"/>
            </a:xfrm>
          </p:grpSpPr>
          <p:pic>
            <p:nvPicPr>
              <p:cNvPr id="235" name="Shape 235"/>
              <p:cNvPicPr preferRelativeResize="0"/>
              <p:nvPr/>
            </p:nvPicPr>
            <p:blipFill>
              <a:blip r:embed="rId3">
                <a:alphaModFix/>
              </a:blip>
              <a:stretch>
                <a:fillRect/>
              </a:stretch>
            </p:blipFill>
            <p:spPr>
              <a:xfrm>
                <a:off x="5574487" y="1444331"/>
                <a:ext cx="2194772" cy="3573073"/>
              </a:xfrm>
              <a:prstGeom prst="rect">
                <a:avLst/>
              </a:prstGeom>
              <a:noFill/>
              <a:ln>
                <a:noFill/>
              </a:ln>
            </p:spPr>
          </p:pic>
          <p:sp>
            <p:nvSpPr>
              <p:cNvPr id="236" name="Shape 236"/>
              <p:cNvSpPr txBox="1"/>
              <p:nvPr/>
            </p:nvSpPr>
            <p:spPr>
              <a:xfrm>
                <a:off x="5645300" y="1045425"/>
                <a:ext cx="2107500" cy="351300"/>
              </a:xfrm>
              <a:prstGeom prst="rect">
                <a:avLst/>
              </a:prstGeom>
              <a:noFill/>
              <a:ln>
                <a:noFill/>
              </a:ln>
            </p:spPr>
            <p:txBody>
              <a:bodyPr anchorCtr="0" anchor="t" bIns="91425" lIns="91425" rIns="91425" tIns="91425">
                <a:noAutofit/>
              </a:bodyPr>
              <a:lstStyle/>
              <a:p>
                <a:pPr lvl="0" rtl="0" algn="ctr">
                  <a:spcBef>
                    <a:spcPts val="0"/>
                  </a:spcBef>
                  <a:buNone/>
                </a:pPr>
                <a:r>
                  <a:rPr lang="en" sz="1800"/>
                  <a:t>Relative Layout</a:t>
                </a:r>
              </a:p>
            </p:txBody>
          </p:sp>
        </p:grpSp>
        <p:pic>
          <p:nvPicPr>
            <p:cNvPr id="237" name="Shape 237"/>
            <p:cNvPicPr preferRelativeResize="0"/>
            <p:nvPr/>
          </p:nvPicPr>
          <p:blipFill rotWithShape="1">
            <a:blip r:embed="rId4">
              <a:alphaModFix/>
            </a:blip>
            <a:srcRect b="0" l="18235" r="17123" t="0"/>
            <a:stretch/>
          </p:blipFill>
          <p:spPr>
            <a:xfrm>
              <a:off x="5286374" y="1935325"/>
              <a:ext cx="1026099" cy="10578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243" name="Shape 243"/>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Playing with Layouts</a:t>
            </a:r>
          </a:p>
        </p:txBody>
      </p:sp>
      <p:sp>
        <p:nvSpPr>
          <p:cNvPr id="244" name="Shape 244"/>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chemeClr val="hlink"/>
                </a:solidFill>
                <a:hlinkClick r:id="rId4"/>
              </a:rPr>
              <a:t>See the changes here!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5897019" y="1631350"/>
            <a:ext cx="1904080" cy="3361134"/>
          </a:xfrm>
          <a:prstGeom prst="rect">
            <a:avLst/>
          </a:prstGeom>
          <a:noFill/>
          <a:ln>
            <a:noFill/>
          </a:ln>
        </p:spPr>
      </p:pic>
      <p:pic>
        <p:nvPicPr>
          <p:cNvPr id="250" name="Shape 250"/>
          <p:cNvPicPr preferRelativeResize="0"/>
          <p:nvPr/>
        </p:nvPicPr>
        <p:blipFill>
          <a:blip r:embed="rId4">
            <a:alphaModFix/>
          </a:blip>
          <a:stretch>
            <a:fillRect/>
          </a:stretch>
        </p:blipFill>
        <p:spPr>
          <a:xfrm>
            <a:off x="1162000" y="1643105"/>
            <a:ext cx="1904081" cy="3362394"/>
          </a:xfrm>
          <a:prstGeom prst="rect">
            <a:avLst/>
          </a:prstGeom>
          <a:noFill/>
          <a:ln>
            <a:noFill/>
          </a:ln>
        </p:spPr>
      </p:pic>
      <p:sp>
        <p:nvSpPr>
          <p:cNvPr id="251" name="Shape 251"/>
          <p:cNvSpPr txBox="1"/>
          <p:nvPr>
            <p:ph idx="1" type="body"/>
          </p:nvPr>
        </p:nvSpPr>
        <p:spPr>
          <a:xfrm>
            <a:off x="3323437" y="1257225"/>
            <a:ext cx="2316600" cy="6150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Intent</a:t>
            </a:r>
          </a:p>
        </p:txBody>
      </p:sp>
      <p:cxnSp>
        <p:nvCxnSpPr>
          <p:cNvPr id="252" name="Shape 252"/>
          <p:cNvCxnSpPr>
            <a:stCxn id="253" idx="3"/>
            <a:endCxn id="254" idx="1"/>
          </p:cNvCxnSpPr>
          <p:nvPr/>
        </p:nvCxnSpPr>
        <p:spPr>
          <a:xfrm>
            <a:off x="3088474" y="3250412"/>
            <a:ext cx="2786400" cy="0"/>
          </a:xfrm>
          <a:prstGeom prst="straightConnector1">
            <a:avLst/>
          </a:prstGeom>
          <a:noFill/>
          <a:ln cap="flat" cmpd="sng" w="38100">
            <a:solidFill>
              <a:schemeClr val="dk2"/>
            </a:solidFill>
            <a:prstDash val="solid"/>
            <a:round/>
            <a:headEnd len="lg" w="lg" type="none"/>
            <a:tailEnd len="lg" w="lg" type="triangle"/>
          </a:ln>
        </p:spPr>
      </p:cxnSp>
      <p:sp>
        <p:nvSpPr>
          <p:cNvPr id="255" name="Shape 255"/>
          <p:cNvSpPr/>
          <p:nvPr/>
        </p:nvSpPr>
        <p:spPr>
          <a:xfrm>
            <a:off x="3594175" y="1948425"/>
            <a:ext cx="1808700" cy="11826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latin typeface="Open Sans"/>
                <a:ea typeface="Open Sans"/>
                <a:cs typeface="Open Sans"/>
                <a:sym typeface="Open Sans"/>
              </a:rPr>
              <a:t>Data Bundle</a:t>
            </a:r>
          </a:p>
        </p:txBody>
      </p:sp>
      <p:sp>
        <p:nvSpPr>
          <p:cNvPr id="256" name="Shape 256"/>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Intents</a:t>
            </a:r>
          </a:p>
        </p:txBody>
      </p:sp>
      <p:sp>
        <p:nvSpPr>
          <p:cNvPr id="257" name="Shape 257"/>
          <p:cNvSpPr/>
          <p:nvPr/>
        </p:nvSpPr>
        <p:spPr>
          <a:xfrm>
            <a:off x="1173727" y="1969770"/>
            <a:ext cx="1904100" cy="330600"/>
          </a:xfrm>
          <a:prstGeom prst="rect">
            <a:avLst/>
          </a:prstGeom>
          <a:solidFill>
            <a:srgbClr val="1155CC">
              <a:alpha val="4885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pic>
        <p:nvPicPr>
          <p:cNvPr id="262" name="Shape 262"/>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263" name="Shape 263"/>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Navigating to a new Activity</a:t>
            </a:r>
          </a:p>
        </p:txBody>
      </p:sp>
      <p:sp>
        <p:nvSpPr>
          <p:cNvPr id="264" name="Shape 264"/>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chemeClr val="hlink"/>
                </a:solidFill>
                <a:hlinkClick r:id="rId4"/>
              </a:rPr>
              <a:t>See the changes here!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idx="1" type="body"/>
          </p:nvPr>
        </p:nvSpPr>
        <p:spPr>
          <a:xfrm>
            <a:off x="3323437" y="1028625"/>
            <a:ext cx="2316600" cy="6150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Intent with Data</a:t>
            </a:r>
          </a:p>
        </p:txBody>
      </p:sp>
      <p:sp>
        <p:nvSpPr>
          <p:cNvPr id="270" name="Shape 270"/>
          <p:cNvSpPr/>
          <p:nvPr/>
        </p:nvSpPr>
        <p:spPr>
          <a:xfrm>
            <a:off x="3594175" y="1948425"/>
            <a:ext cx="1808700" cy="11826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800">
                <a:latin typeface="Open Sans"/>
                <a:ea typeface="Open Sans"/>
                <a:cs typeface="Open Sans"/>
                <a:sym typeface="Open Sans"/>
              </a:rPr>
              <a:t>- New Activity</a:t>
            </a:r>
          </a:p>
          <a:p>
            <a:pPr lvl="0" rtl="0">
              <a:spcBef>
                <a:spcPts val="0"/>
              </a:spcBef>
              <a:buNone/>
            </a:pPr>
            <a:r>
              <a:rPr lang="en" sz="1800">
                <a:latin typeface="Open Sans"/>
                <a:ea typeface="Open Sans"/>
                <a:cs typeface="Open Sans"/>
                <a:sym typeface="Open Sans"/>
              </a:rPr>
              <a:t>- Meme ID</a:t>
            </a:r>
          </a:p>
        </p:txBody>
      </p:sp>
      <p:cxnSp>
        <p:nvCxnSpPr>
          <p:cNvPr id="271" name="Shape 271"/>
          <p:cNvCxnSpPr>
            <a:stCxn id="272" idx="3"/>
            <a:endCxn id="273" idx="1"/>
          </p:cNvCxnSpPr>
          <p:nvPr/>
        </p:nvCxnSpPr>
        <p:spPr>
          <a:xfrm>
            <a:off x="3088474" y="3250412"/>
            <a:ext cx="2786400" cy="0"/>
          </a:xfrm>
          <a:prstGeom prst="straightConnector1">
            <a:avLst/>
          </a:prstGeom>
          <a:noFill/>
          <a:ln cap="flat" cmpd="sng" w="38100">
            <a:solidFill>
              <a:schemeClr val="dk2"/>
            </a:solidFill>
            <a:prstDash val="solid"/>
            <a:round/>
            <a:headEnd len="lg" w="lg" type="none"/>
            <a:tailEnd len="lg" w="lg" type="triangle"/>
          </a:ln>
        </p:spPr>
      </p:cxnSp>
      <p:sp>
        <p:nvSpPr>
          <p:cNvPr id="274" name="Shape 274"/>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Intents</a:t>
            </a:r>
          </a:p>
        </p:txBody>
      </p:sp>
      <p:pic>
        <p:nvPicPr>
          <p:cNvPr id="275" name="Shape 275"/>
          <p:cNvPicPr preferRelativeResize="0"/>
          <p:nvPr/>
        </p:nvPicPr>
        <p:blipFill>
          <a:blip r:embed="rId3">
            <a:alphaModFix/>
          </a:blip>
          <a:stretch>
            <a:fillRect/>
          </a:stretch>
        </p:blipFill>
        <p:spPr>
          <a:xfrm>
            <a:off x="5897019" y="1631350"/>
            <a:ext cx="1904080" cy="3361134"/>
          </a:xfrm>
          <a:prstGeom prst="rect">
            <a:avLst/>
          </a:prstGeom>
          <a:noFill/>
          <a:ln>
            <a:noFill/>
          </a:ln>
        </p:spPr>
      </p:pic>
      <p:pic>
        <p:nvPicPr>
          <p:cNvPr id="276" name="Shape 276"/>
          <p:cNvPicPr preferRelativeResize="0"/>
          <p:nvPr/>
        </p:nvPicPr>
        <p:blipFill>
          <a:blip r:embed="rId4">
            <a:alphaModFix/>
          </a:blip>
          <a:stretch>
            <a:fillRect/>
          </a:stretch>
        </p:blipFill>
        <p:spPr>
          <a:xfrm>
            <a:off x="1162000" y="1643105"/>
            <a:ext cx="1904081" cy="3362394"/>
          </a:xfrm>
          <a:prstGeom prst="rect">
            <a:avLst/>
          </a:prstGeom>
          <a:noFill/>
          <a:ln>
            <a:noFill/>
          </a:ln>
        </p:spPr>
      </p:pic>
      <p:sp>
        <p:nvSpPr>
          <p:cNvPr id="277" name="Shape 277"/>
          <p:cNvSpPr/>
          <p:nvPr/>
        </p:nvSpPr>
        <p:spPr>
          <a:xfrm>
            <a:off x="1173727" y="1969770"/>
            <a:ext cx="1904100" cy="330600"/>
          </a:xfrm>
          <a:prstGeom prst="rect">
            <a:avLst/>
          </a:prstGeom>
          <a:solidFill>
            <a:srgbClr val="1155CC">
              <a:alpha val="4885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pic>
        <p:nvPicPr>
          <p:cNvPr id="282" name="Shape 282"/>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283" name="Shape 283"/>
          <p:cNvSpPr txBox="1"/>
          <p:nvPr>
            <p:ph type="title"/>
          </p:nvPr>
        </p:nvSpPr>
        <p:spPr>
          <a:xfrm>
            <a:off x="838350" y="664900"/>
            <a:ext cx="6242100" cy="5988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Passing more info in our Intent</a:t>
            </a:r>
          </a:p>
        </p:txBody>
      </p:sp>
      <p:sp>
        <p:nvSpPr>
          <p:cNvPr id="284" name="Shape 284"/>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rgbClr val="1155CC"/>
                </a:solidFill>
                <a:hlinkClick r:id="rId4"/>
              </a:rPr>
              <a:t>See the changes here!</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Interacting with APIs</a:t>
            </a:r>
          </a:p>
        </p:txBody>
      </p:sp>
      <p:pic>
        <p:nvPicPr>
          <p:cNvPr id="290" name="Shape 290"/>
          <p:cNvPicPr preferRelativeResize="0"/>
          <p:nvPr/>
        </p:nvPicPr>
        <p:blipFill>
          <a:blip r:embed="rId4">
            <a:alphaModFix/>
          </a:blip>
          <a:stretch>
            <a:fillRect/>
          </a:stretch>
        </p:blipFill>
        <p:spPr>
          <a:xfrm>
            <a:off x="5057775" y="990600"/>
            <a:ext cx="1466851" cy="1466851"/>
          </a:xfrm>
          <a:prstGeom prst="rect">
            <a:avLst/>
          </a:prstGeom>
          <a:noFill/>
          <a:ln>
            <a:noFill/>
          </a:ln>
        </p:spPr>
      </p:pic>
      <p:pic>
        <p:nvPicPr>
          <p:cNvPr id="291" name="Shape 291"/>
          <p:cNvPicPr preferRelativeResize="0"/>
          <p:nvPr/>
        </p:nvPicPr>
        <p:blipFill>
          <a:blip r:embed="rId5">
            <a:alphaModFix/>
          </a:blip>
          <a:stretch>
            <a:fillRect/>
          </a:stretch>
        </p:blipFill>
        <p:spPr>
          <a:xfrm>
            <a:off x="6172200" y="2238375"/>
            <a:ext cx="1343025" cy="1343025"/>
          </a:xfrm>
          <a:prstGeom prst="rect">
            <a:avLst/>
          </a:prstGeom>
          <a:noFill/>
          <a:ln>
            <a:noFill/>
          </a:ln>
        </p:spPr>
      </p:pic>
      <p:pic>
        <p:nvPicPr>
          <p:cNvPr id="292" name="Shape 292"/>
          <p:cNvPicPr preferRelativeResize="0"/>
          <p:nvPr/>
        </p:nvPicPr>
        <p:blipFill rotWithShape="1">
          <a:blip r:embed="rId6">
            <a:alphaModFix/>
          </a:blip>
          <a:srcRect b="66110" l="3888" r="64444" t="2778"/>
          <a:stretch/>
        </p:blipFill>
        <p:spPr>
          <a:xfrm>
            <a:off x="4981575" y="3543300"/>
            <a:ext cx="1628774" cy="1600198"/>
          </a:xfrm>
          <a:prstGeom prst="rect">
            <a:avLst/>
          </a:prstGeom>
          <a:noFill/>
          <a:ln>
            <a:noFill/>
          </a:ln>
        </p:spPr>
      </p:pic>
      <p:pic>
        <p:nvPicPr>
          <p:cNvPr id="293" name="Shape 293"/>
          <p:cNvPicPr preferRelativeResize="0"/>
          <p:nvPr/>
        </p:nvPicPr>
        <p:blipFill rotWithShape="1">
          <a:blip r:embed="rId7">
            <a:alphaModFix/>
          </a:blip>
          <a:srcRect b="4865" l="0" r="67335" t="5368"/>
          <a:stretch/>
        </p:blipFill>
        <p:spPr>
          <a:xfrm>
            <a:off x="1323975" y="1285875"/>
            <a:ext cx="2447926" cy="385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Permissions</a:t>
            </a:r>
          </a:p>
        </p:txBody>
      </p:sp>
      <p:sp>
        <p:nvSpPr>
          <p:cNvPr id="299" name="Shape 299"/>
          <p:cNvSpPr txBox="1"/>
          <p:nvPr>
            <p:ph idx="1" type="body"/>
          </p:nvPr>
        </p:nvSpPr>
        <p:spPr>
          <a:xfrm>
            <a:off x="838250" y="1621425"/>
            <a:ext cx="3019500" cy="3053700"/>
          </a:xfrm>
          <a:prstGeom prst="rect">
            <a:avLst/>
          </a:prstGeom>
        </p:spPr>
        <p:txBody>
          <a:bodyPr anchorCtr="0" anchor="t" bIns="91425" lIns="91425" rIns="91425" tIns="91425">
            <a:noAutofit/>
          </a:bodyPr>
          <a:lstStyle/>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Camera</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Bluetooth</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Internet</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File System</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Geolocation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Agenda</a:t>
            </a:r>
          </a:p>
        </p:txBody>
      </p:sp>
      <p:sp>
        <p:nvSpPr>
          <p:cNvPr id="91" name="Shape 91"/>
          <p:cNvSpPr txBox="1"/>
          <p:nvPr>
            <p:ph idx="1" type="body"/>
          </p:nvPr>
        </p:nvSpPr>
        <p:spPr>
          <a:xfrm>
            <a:off x="838250" y="1621425"/>
            <a:ext cx="6835800" cy="3053700"/>
          </a:xfrm>
          <a:prstGeom prst="rect">
            <a:avLst/>
          </a:prstGeom>
        </p:spPr>
        <p:txBody>
          <a:bodyPr anchorCtr="0" anchor="t" bIns="91425" lIns="91425" rIns="91425" tIns="91425">
            <a:noAutofit/>
          </a:bodyPr>
          <a:lstStyle/>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Dissecting an Android App</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Views</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Activities</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Layouts</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Intents</a:t>
            </a:r>
          </a:p>
          <a:p>
            <a:pPr indent="-381000" lvl="0" marL="457200" rtl="0">
              <a:lnSpc>
                <a:spcPct val="115000"/>
              </a:lnSpc>
              <a:spcBef>
                <a:spcPts val="0"/>
              </a:spcBef>
              <a:spcAft>
                <a:spcPts val="0"/>
              </a:spcAft>
              <a:buClr>
                <a:srgbClr val="000000"/>
              </a:buClr>
              <a:buSzPct val="100000"/>
              <a:buFont typeface="Open Sans"/>
            </a:pPr>
            <a:r>
              <a:rPr lang="en" sz="2400">
                <a:solidFill>
                  <a:schemeClr val="dk1"/>
                </a:solidFill>
                <a:latin typeface="Open Sans"/>
                <a:ea typeface="Open Sans"/>
                <a:cs typeface="Open Sans"/>
                <a:sym typeface="Open Sans"/>
              </a:rPr>
              <a:t>Networking</a:t>
            </a:r>
          </a:p>
          <a:p>
            <a:pPr indent="-381000" lvl="0" marL="457200" rtl="0">
              <a:lnSpc>
                <a:spcPct val="115000"/>
              </a:lnSpc>
              <a:spcBef>
                <a:spcPts val="0"/>
              </a:spcBef>
              <a:spcAft>
                <a:spcPts val="0"/>
              </a:spcAft>
              <a:buClr>
                <a:srgbClr val="000000"/>
              </a:buClr>
              <a:buSzPct val="100000"/>
              <a:buFont typeface="Open Sans"/>
            </a:pPr>
            <a:r>
              <a:rPr lang="en" sz="2400">
                <a:solidFill>
                  <a:schemeClr val="dk1"/>
                </a:solidFill>
                <a:latin typeface="Open Sans"/>
                <a:ea typeface="Open Sans"/>
                <a:cs typeface="Open Sans"/>
                <a:sym typeface="Open Sans"/>
              </a:rPr>
              <a:t>Other Cool Stuff</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idx="1" type="body"/>
          </p:nvPr>
        </p:nvSpPr>
        <p:spPr>
          <a:xfrm>
            <a:off x="1214800" y="1200150"/>
            <a:ext cx="4704000" cy="3725700"/>
          </a:xfrm>
          <a:prstGeom prst="rect">
            <a:avLst/>
          </a:prstGeom>
          <a:ln cap="flat" cmpd="sng" w="38100">
            <a:solidFill>
              <a:srgbClr val="666666"/>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lang="en" sz="3600">
                <a:solidFill>
                  <a:srgbClr val="000000"/>
                </a:solidFill>
                <a:latin typeface="Open Sans"/>
                <a:ea typeface="Open Sans"/>
                <a:cs typeface="Open Sans"/>
                <a:sym typeface="Open Sans"/>
              </a:rPr>
              <a:t>OkHttpClient</a:t>
            </a:r>
          </a:p>
          <a:p>
            <a:pPr lvl="0" marR="0" rtl="0" algn="l">
              <a:lnSpc>
                <a:spcPct val="100000"/>
              </a:lnSpc>
              <a:spcBef>
                <a:spcPts val="600"/>
              </a:spcBef>
              <a:spcAft>
                <a:spcPts val="0"/>
              </a:spcAft>
              <a:buNone/>
            </a:pPr>
            <a:r>
              <a:t/>
            </a:r>
            <a:endParaRPr>
              <a:solidFill>
                <a:srgbClr val="000000"/>
              </a:solidFill>
              <a:latin typeface="Open Sans"/>
              <a:ea typeface="Open Sans"/>
              <a:cs typeface="Open Sans"/>
              <a:sym typeface="Open Sans"/>
            </a:endParaRPr>
          </a:p>
          <a:p>
            <a:pPr lvl="0" marR="0" rtl="0" algn="ctr">
              <a:lnSpc>
                <a:spcPct val="100000"/>
              </a:lnSpc>
              <a:spcBef>
                <a:spcPts val="600"/>
              </a:spcBef>
              <a:spcAft>
                <a:spcPts val="0"/>
              </a:spcAft>
              <a:buNone/>
            </a:pPr>
            <a:r>
              <a:rPr lang="en" sz="2400">
                <a:solidFill>
                  <a:srgbClr val="000000"/>
                </a:solidFill>
                <a:latin typeface="Open Sans"/>
                <a:ea typeface="Open Sans"/>
                <a:cs typeface="Open Sans"/>
                <a:sym typeface="Open Sans"/>
              </a:rPr>
              <a:t>onFailure</a:t>
            </a:r>
          </a:p>
          <a:p>
            <a:pPr lvl="0" marR="0" rtl="0" algn="ctr">
              <a:lnSpc>
                <a:spcPct val="100000"/>
              </a:lnSpc>
              <a:spcBef>
                <a:spcPts val="600"/>
              </a:spcBef>
              <a:spcAft>
                <a:spcPts val="0"/>
              </a:spcAft>
              <a:buNone/>
            </a:pPr>
            <a:r>
              <a:rPr lang="en" sz="1800">
                <a:solidFill>
                  <a:srgbClr val="000000"/>
                </a:solidFill>
                <a:latin typeface="Open Sans"/>
                <a:ea typeface="Open Sans"/>
                <a:cs typeface="Open Sans"/>
                <a:sym typeface="Open Sans"/>
              </a:rPr>
              <a:t>(let the user know it failed)</a:t>
            </a:r>
            <a:br>
              <a:rPr lang="en" sz="1800">
                <a:solidFill>
                  <a:srgbClr val="000000"/>
                </a:solidFill>
                <a:latin typeface="Open Sans"/>
                <a:ea typeface="Open Sans"/>
                <a:cs typeface="Open Sans"/>
                <a:sym typeface="Open Sans"/>
              </a:rPr>
            </a:br>
          </a:p>
          <a:p>
            <a:pPr lvl="0" marR="0" rtl="0" algn="ctr">
              <a:lnSpc>
                <a:spcPct val="100000"/>
              </a:lnSpc>
              <a:spcBef>
                <a:spcPts val="600"/>
              </a:spcBef>
              <a:spcAft>
                <a:spcPts val="0"/>
              </a:spcAft>
              <a:buNone/>
            </a:pPr>
            <a:r>
              <a:rPr lang="en" sz="2400">
                <a:solidFill>
                  <a:srgbClr val="000000"/>
                </a:solidFill>
                <a:latin typeface="Open Sans"/>
                <a:ea typeface="Open Sans"/>
                <a:cs typeface="Open Sans"/>
                <a:sym typeface="Open Sans"/>
              </a:rPr>
              <a:t>onSuccess</a:t>
            </a:r>
          </a:p>
          <a:p>
            <a:pPr lvl="0" marR="0" rtl="0" algn="ctr">
              <a:lnSpc>
                <a:spcPct val="100000"/>
              </a:lnSpc>
              <a:spcBef>
                <a:spcPts val="600"/>
              </a:spcBef>
              <a:spcAft>
                <a:spcPts val="0"/>
              </a:spcAft>
              <a:buNone/>
            </a:pPr>
            <a:r>
              <a:rPr lang="en" sz="1800">
                <a:solidFill>
                  <a:srgbClr val="000000"/>
                </a:solidFill>
                <a:latin typeface="Open Sans"/>
                <a:ea typeface="Open Sans"/>
                <a:cs typeface="Open Sans"/>
                <a:sym typeface="Open Sans"/>
              </a:rPr>
              <a:t>(show the image)</a:t>
            </a:r>
          </a:p>
        </p:txBody>
      </p:sp>
      <p:sp>
        <p:nvSpPr>
          <p:cNvPr id="305" name="Shape 305"/>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Networking with OkHttp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pic>
        <p:nvPicPr>
          <p:cNvPr id="310" name="Shape 310"/>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311" name="Shape 311"/>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Networking</a:t>
            </a:r>
          </a:p>
        </p:txBody>
      </p:sp>
      <p:sp>
        <p:nvSpPr>
          <p:cNvPr id="312" name="Shape 312"/>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rgbClr val="1155CC"/>
                </a:solidFill>
                <a:hlinkClick r:id="rId4"/>
              </a:rPr>
              <a:t>See the changes here!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pic>
        <p:nvPicPr>
          <p:cNvPr id="317" name="Shape 317"/>
          <p:cNvPicPr preferRelativeResize="0"/>
          <p:nvPr/>
        </p:nvPicPr>
        <p:blipFill>
          <a:blip r:embed="rId3">
            <a:alphaModFix/>
          </a:blip>
          <a:stretch>
            <a:fillRect/>
          </a:stretch>
        </p:blipFill>
        <p:spPr>
          <a:xfrm>
            <a:off x="4018144" y="1526052"/>
            <a:ext cx="1700225" cy="3019031"/>
          </a:xfrm>
          <a:prstGeom prst="rect">
            <a:avLst/>
          </a:prstGeom>
          <a:noFill/>
          <a:ln>
            <a:noFill/>
          </a:ln>
        </p:spPr>
      </p:pic>
      <p:pic>
        <p:nvPicPr>
          <p:cNvPr id="318" name="Shape 318"/>
          <p:cNvPicPr preferRelativeResize="0"/>
          <p:nvPr/>
        </p:nvPicPr>
        <p:blipFill>
          <a:blip r:embed="rId3">
            <a:alphaModFix/>
          </a:blip>
          <a:stretch>
            <a:fillRect/>
          </a:stretch>
        </p:blipFill>
        <p:spPr>
          <a:xfrm>
            <a:off x="619048" y="1526052"/>
            <a:ext cx="1700225" cy="3019031"/>
          </a:xfrm>
          <a:prstGeom prst="rect">
            <a:avLst/>
          </a:prstGeom>
          <a:noFill/>
          <a:ln>
            <a:noFill/>
          </a:ln>
        </p:spPr>
      </p:pic>
      <p:sp>
        <p:nvSpPr>
          <p:cNvPr id="319" name="Shape 319"/>
          <p:cNvSpPr/>
          <p:nvPr/>
        </p:nvSpPr>
        <p:spPr>
          <a:xfrm>
            <a:off x="2520224" y="2138100"/>
            <a:ext cx="1281600" cy="8142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Open Sans"/>
                <a:ea typeface="Open Sans"/>
                <a:cs typeface="Open Sans"/>
                <a:sym typeface="Open Sans"/>
              </a:rPr>
              <a:t>Intent</a:t>
            </a:r>
          </a:p>
          <a:p>
            <a:pPr lvl="0" rtl="0" algn="ctr">
              <a:spcBef>
                <a:spcPts val="0"/>
              </a:spcBef>
              <a:buNone/>
            </a:pPr>
            <a:r>
              <a:t/>
            </a:r>
            <a:endParaRPr sz="1800">
              <a:latin typeface="Open Sans"/>
              <a:ea typeface="Open Sans"/>
              <a:cs typeface="Open Sans"/>
              <a:sym typeface="Open Sans"/>
            </a:endParaRPr>
          </a:p>
        </p:txBody>
      </p:sp>
      <p:cxnSp>
        <p:nvCxnSpPr>
          <p:cNvPr id="320" name="Shape 320"/>
          <p:cNvCxnSpPr/>
          <p:nvPr/>
        </p:nvCxnSpPr>
        <p:spPr>
          <a:xfrm>
            <a:off x="2316675" y="3129100"/>
            <a:ext cx="1664400" cy="0"/>
          </a:xfrm>
          <a:prstGeom prst="straightConnector1">
            <a:avLst/>
          </a:prstGeom>
          <a:noFill/>
          <a:ln cap="flat" cmpd="sng" w="38100">
            <a:solidFill>
              <a:schemeClr val="dk2"/>
            </a:solidFill>
            <a:prstDash val="solid"/>
            <a:round/>
            <a:headEnd len="lg" w="lg" type="none"/>
            <a:tailEnd len="lg" w="lg" type="triangle"/>
          </a:ln>
        </p:spPr>
      </p:cxnSp>
      <p:sp>
        <p:nvSpPr>
          <p:cNvPr id="321" name="Shape 321"/>
          <p:cNvSpPr txBox="1"/>
          <p:nvPr/>
        </p:nvSpPr>
        <p:spPr>
          <a:xfrm>
            <a:off x="3980975" y="2131750"/>
            <a:ext cx="1774800" cy="14385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Open Sans"/>
                <a:ea typeface="Open Sans"/>
                <a:cs typeface="Open Sans"/>
                <a:sym typeface="Open Sans"/>
              </a:rPr>
              <a:t>Activity</a:t>
            </a:r>
          </a:p>
          <a:p>
            <a:pPr lvl="0" rtl="0" algn="ctr">
              <a:spcBef>
                <a:spcPts val="0"/>
              </a:spcBef>
              <a:buClr>
                <a:schemeClr val="dk1"/>
              </a:buClr>
              <a:buSzPct val="61111"/>
              <a:buFont typeface="Arial"/>
              <a:buNone/>
            </a:pPr>
            <a:r>
              <a:rPr lang="en" sz="1800">
                <a:solidFill>
                  <a:schemeClr val="dk1"/>
                </a:solidFill>
                <a:latin typeface="Open Sans"/>
                <a:ea typeface="Open Sans"/>
                <a:cs typeface="Open Sans"/>
                <a:sym typeface="Open Sans"/>
              </a:rPr>
              <a:t>View a Meme</a:t>
            </a:r>
          </a:p>
        </p:txBody>
      </p:sp>
      <p:sp>
        <p:nvSpPr>
          <p:cNvPr id="322" name="Shape 322"/>
          <p:cNvSpPr txBox="1"/>
          <p:nvPr/>
        </p:nvSpPr>
        <p:spPr>
          <a:xfrm>
            <a:off x="627250" y="2131753"/>
            <a:ext cx="1647600" cy="14385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Open Sans"/>
                <a:ea typeface="Open Sans"/>
                <a:cs typeface="Open Sans"/>
                <a:sym typeface="Open Sans"/>
              </a:rPr>
              <a:t>Activity</a:t>
            </a:r>
          </a:p>
          <a:p>
            <a:pPr lvl="0" rtl="0" algn="ctr">
              <a:spcBef>
                <a:spcPts val="0"/>
              </a:spcBef>
              <a:buNone/>
            </a:pPr>
            <a:r>
              <a:rPr lang="en" sz="1800">
                <a:solidFill>
                  <a:schemeClr val="dk1"/>
                </a:solidFill>
                <a:latin typeface="Open Sans"/>
                <a:ea typeface="Open Sans"/>
                <a:cs typeface="Open Sans"/>
                <a:sym typeface="Open Sans"/>
              </a:rPr>
              <a:t>Type a Number</a:t>
            </a:r>
          </a:p>
        </p:txBody>
      </p:sp>
      <p:sp>
        <p:nvSpPr>
          <p:cNvPr id="323" name="Shape 323"/>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Networking</a:t>
            </a:r>
          </a:p>
        </p:txBody>
      </p:sp>
      <p:grpSp>
        <p:nvGrpSpPr>
          <p:cNvPr id="324" name="Shape 324"/>
          <p:cNvGrpSpPr/>
          <p:nvPr/>
        </p:nvGrpSpPr>
        <p:grpSpPr>
          <a:xfrm>
            <a:off x="5755810" y="2187725"/>
            <a:ext cx="3007207" cy="1308204"/>
            <a:chOff x="6534635" y="2232137"/>
            <a:chExt cx="3007207" cy="1308204"/>
          </a:xfrm>
        </p:grpSpPr>
        <p:grpSp>
          <p:nvGrpSpPr>
            <p:cNvPr id="325" name="Shape 325"/>
            <p:cNvGrpSpPr/>
            <p:nvPr/>
          </p:nvGrpSpPr>
          <p:grpSpPr>
            <a:xfrm>
              <a:off x="6534635" y="2499785"/>
              <a:ext cx="1177364" cy="791814"/>
              <a:chOff x="6534635" y="2499785"/>
              <a:chExt cx="1177364" cy="791814"/>
            </a:xfrm>
          </p:grpSpPr>
          <p:cxnSp>
            <p:nvCxnSpPr>
              <p:cNvPr id="326" name="Shape 326"/>
              <p:cNvCxnSpPr/>
              <p:nvPr/>
            </p:nvCxnSpPr>
            <p:spPr>
              <a:xfrm>
                <a:off x="6534635" y="2499785"/>
                <a:ext cx="1135500" cy="0"/>
              </a:xfrm>
              <a:prstGeom prst="straightConnector1">
                <a:avLst/>
              </a:prstGeom>
              <a:noFill/>
              <a:ln cap="flat" cmpd="sng" w="38100">
                <a:solidFill>
                  <a:schemeClr val="dk2"/>
                </a:solidFill>
                <a:prstDash val="solid"/>
                <a:round/>
                <a:headEnd len="lg" w="lg" type="none"/>
                <a:tailEnd len="lg" w="lg" type="triangle"/>
              </a:ln>
            </p:spPr>
          </p:cxnSp>
          <p:cxnSp>
            <p:nvCxnSpPr>
              <p:cNvPr id="327" name="Shape 327"/>
              <p:cNvCxnSpPr/>
              <p:nvPr/>
            </p:nvCxnSpPr>
            <p:spPr>
              <a:xfrm rot="10800000">
                <a:off x="6542900" y="3291600"/>
                <a:ext cx="1169100" cy="0"/>
              </a:xfrm>
              <a:prstGeom prst="straightConnector1">
                <a:avLst/>
              </a:prstGeom>
              <a:noFill/>
              <a:ln cap="flat" cmpd="sng" w="38100">
                <a:solidFill>
                  <a:schemeClr val="dk2"/>
                </a:solidFill>
                <a:prstDash val="solid"/>
                <a:round/>
                <a:headEnd len="lg" w="lg" type="none"/>
                <a:tailEnd len="lg" w="lg" type="triangle"/>
              </a:ln>
            </p:spPr>
          </p:cxnSp>
        </p:grpSp>
        <p:sp>
          <p:nvSpPr>
            <p:cNvPr id="328" name="Shape 328"/>
            <p:cNvSpPr/>
            <p:nvPr/>
          </p:nvSpPr>
          <p:spPr>
            <a:xfrm>
              <a:off x="7444375" y="2232137"/>
              <a:ext cx="2097467" cy="1308204"/>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Network</a:t>
              </a:r>
              <a:r>
                <a:rPr lang="en" sz="1800"/>
                <a:t> </a:t>
              </a:r>
            </a:p>
            <a:p>
              <a:pPr lvl="0" rtl="0" algn="ctr">
                <a:spcBef>
                  <a:spcPts val="0"/>
                </a:spcBef>
                <a:buNone/>
              </a:pPr>
              <a:r>
                <a:rPr lang="en" sz="1800"/>
                <a:t>AsyncTask</a:t>
              </a:r>
            </a:p>
          </p:txBody>
        </p:sp>
      </p:grpSp>
      <p:sp>
        <p:nvSpPr>
          <p:cNvPr id="329" name="Shape 329"/>
          <p:cNvSpPr txBox="1"/>
          <p:nvPr/>
        </p:nvSpPr>
        <p:spPr>
          <a:xfrm>
            <a:off x="2486675" y="2506550"/>
            <a:ext cx="1387200" cy="485700"/>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chemeClr val="dk1"/>
                </a:solidFill>
                <a:latin typeface="Open Sans"/>
                <a:ea typeface="Open Sans"/>
                <a:cs typeface="Open Sans"/>
                <a:sym typeface="Open Sans"/>
              </a:rPr>
              <a:t>Number Id</a:t>
            </a:r>
          </a:p>
        </p:txBody>
      </p:sp>
      <p:pic>
        <p:nvPicPr>
          <p:cNvPr descr="leo2.PNG" id="330" name="Shape 330"/>
          <p:cNvPicPr preferRelativeResize="0"/>
          <p:nvPr/>
        </p:nvPicPr>
        <p:blipFill>
          <a:blip r:embed="rId4">
            <a:alphaModFix/>
          </a:blip>
          <a:stretch>
            <a:fillRect/>
          </a:stretch>
        </p:blipFill>
        <p:spPr>
          <a:xfrm>
            <a:off x="4018264" y="2920425"/>
            <a:ext cx="1700235" cy="1086399"/>
          </a:xfrm>
          <a:prstGeom prst="rect">
            <a:avLst/>
          </a:prstGeom>
          <a:noFill/>
          <a:ln>
            <a:noFill/>
          </a:ln>
        </p:spPr>
      </p:pic>
      <p:sp>
        <p:nvSpPr>
          <p:cNvPr id="331" name="Shape 331"/>
          <p:cNvSpPr txBox="1"/>
          <p:nvPr/>
        </p:nvSpPr>
        <p:spPr>
          <a:xfrm>
            <a:off x="6071254" y="2850850"/>
            <a:ext cx="726600" cy="556500"/>
          </a:xfrm>
          <a:prstGeom prst="rect">
            <a:avLst/>
          </a:prstGeom>
          <a:noFill/>
          <a:ln>
            <a:noFill/>
          </a:ln>
        </p:spPr>
        <p:txBody>
          <a:bodyPr anchorCtr="0" anchor="t" bIns="91425" lIns="91425" rIns="91425" tIns="91425">
            <a:noAutofit/>
          </a:bodyPr>
          <a:lstStyle/>
          <a:p>
            <a:pPr lvl="0">
              <a:spcBef>
                <a:spcPts val="0"/>
              </a:spcBef>
              <a:buNone/>
            </a:pPr>
            <a:r>
              <a:rPr lang="en"/>
              <a:t>Data</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838350" y="741100"/>
            <a:ext cx="63318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Displaying our Memes</a:t>
            </a:r>
          </a:p>
        </p:txBody>
      </p:sp>
      <p:sp>
        <p:nvSpPr>
          <p:cNvPr id="337" name="Shape 337"/>
          <p:cNvSpPr txBox="1"/>
          <p:nvPr/>
        </p:nvSpPr>
        <p:spPr>
          <a:xfrm>
            <a:off x="552450" y="1226800"/>
            <a:ext cx="7829400" cy="3763200"/>
          </a:xfrm>
          <a:prstGeom prst="rect">
            <a:avLst/>
          </a:prstGeom>
          <a:noFill/>
          <a:ln>
            <a:noFill/>
          </a:ln>
        </p:spPr>
        <p:txBody>
          <a:bodyPr anchorCtr="0" anchor="t" bIns="91425" lIns="91425" rIns="91425" tIns="91425">
            <a:noAutofit/>
          </a:bodyPr>
          <a:lstStyle/>
          <a:p>
            <a:pPr indent="-69850" lvl="0" marL="0" rtl="0">
              <a:spcBef>
                <a:spcPts val="0"/>
              </a:spcBef>
              <a:buClr>
                <a:schemeClr val="dk1"/>
              </a:buClr>
              <a:buFont typeface="Arial"/>
              <a:buNone/>
            </a:pPr>
            <a:r>
              <a:t/>
            </a:r>
            <a:endParaRPr>
              <a:solidFill>
                <a:schemeClr val="dk1"/>
              </a:solidFill>
            </a:endParaRPr>
          </a:p>
          <a:p>
            <a:pPr indent="-69850" lvl="0" marL="0" rtl="0">
              <a:spcBef>
                <a:spcPts val="0"/>
              </a:spcBef>
              <a:buClr>
                <a:schemeClr val="dk1"/>
              </a:buClr>
              <a:buFont typeface="Arial"/>
              <a:buNone/>
            </a:pPr>
            <a:r>
              <a:rPr b="1" lang="en">
                <a:solidFill>
                  <a:schemeClr val="dk1"/>
                </a:solidFill>
              </a:rPr>
              <a:t>Our Response</a:t>
            </a:r>
          </a:p>
          <a:p>
            <a:pPr indent="-69850" lvl="0" marL="0" rtl="0">
              <a:spcBef>
                <a:spcPts val="0"/>
              </a:spcBef>
              <a:buClr>
                <a:schemeClr val="dk1"/>
              </a:buClr>
              <a:buFont typeface="Arial"/>
              <a:buNone/>
            </a:pPr>
            <a:r>
              <a:rPr lang="en">
                <a:solidFill>
                  <a:schemeClr val="dk1"/>
                </a:solidFill>
              </a:rPr>
              <a:t>Body: {</a:t>
            </a:r>
          </a:p>
          <a:p>
            <a:pPr indent="-69850" lvl="0" marL="0" rtl="0">
              <a:spcBef>
                <a:spcPts val="0"/>
              </a:spcBef>
              <a:buClr>
                <a:schemeClr val="dk1"/>
              </a:buClr>
              <a:buFont typeface="Arial"/>
              <a:buNone/>
            </a:pPr>
            <a:r>
              <a:rPr lang="en">
                <a:solidFill>
                  <a:schemeClr val="dk1"/>
                </a:solidFill>
              </a:rPr>
              <a:t>   Data: [</a:t>
            </a:r>
          </a:p>
          <a:p>
            <a:pPr indent="-69850" lvl="0" marL="0" rtl="0">
              <a:spcBef>
                <a:spcPts val="0"/>
              </a:spcBef>
              <a:buClr>
                <a:schemeClr val="dk1"/>
              </a:buClr>
              <a:buFont typeface="Arial"/>
              <a:buNone/>
            </a:pPr>
            <a:r>
              <a:rPr lang="en">
                <a:solidFill>
                  <a:schemeClr val="dk1"/>
                </a:solidFill>
              </a:rPr>
              <a:t>      {</a:t>
            </a:r>
          </a:p>
          <a:p>
            <a:pPr indent="-69850" lvl="0" marL="0" rtl="0">
              <a:spcBef>
                <a:spcPts val="0"/>
              </a:spcBef>
              <a:buClr>
                <a:schemeClr val="dk1"/>
              </a:buClr>
              <a:buFont typeface="Arial"/>
              <a:buNone/>
            </a:pPr>
            <a:r>
              <a:rPr lang="en">
                <a:solidFill>
                  <a:schemeClr val="dk1"/>
                </a:solidFill>
              </a:rPr>
              <a:t>	Link: “</a:t>
            </a:r>
            <a:r>
              <a:rPr lang="en" u="sng">
                <a:solidFill>
                  <a:schemeClr val="hlink"/>
                </a:solidFill>
                <a:hlinkClick r:id="rId3"/>
              </a:rPr>
              <a:t>www.imgur.com/meme1</a:t>
            </a:r>
            <a:r>
              <a:rPr lang="en">
                <a:solidFill>
                  <a:schemeClr val="dk1"/>
                </a:solidFill>
              </a:rPr>
              <a:t>”,</a:t>
            </a:r>
          </a:p>
          <a:p>
            <a:pPr indent="-69850" lvl="0" marL="0" rtl="0">
              <a:spcBef>
                <a:spcPts val="0"/>
              </a:spcBef>
              <a:buClr>
                <a:schemeClr val="dk1"/>
              </a:buClr>
              <a:buFont typeface="Arial"/>
              <a:buNone/>
            </a:pPr>
            <a:r>
              <a:rPr lang="en">
                <a:solidFill>
                  <a:schemeClr val="dk1"/>
                </a:solidFill>
              </a:rPr>
              <a:t>	Name: “Bad Luck Brian”</a:t>
            </a:r>
          </a:p>
          <a:p>
            <a:pPr indent="-69850" lvl="0" marL="0" rtl="0">
              <a:spcBef>
                <a:spcPts val="0"/>
              </a:spcBef>
              <a:buClr>
                <a:schemeClr val="dk1"/>
              </a:buClr>
              <a:buFont typeface="Arial"/>
              <a:buNone/>
            </a:pPr>
            <a:r>
              <a:rPr lang="en">
                <a:solidFill>
                  <a:schemeClr val="dk1"/>
                </a:solidFill>
              </a:rPr>
              <a:t>      },</a:t>
            </a:r>
          </a:p>
          <a:p>
            <a:pPr lvl="0" rtl="0">
              <a:spcBef>
                <a:spcPts val="0"/>
              </a:spcBef>
              <a:buClr>
                <a:schemeClr val="dk1"/>
              </a:buClr>
              <a:buFont typeface="Arial"/>
              <a:buNone/>
            </a:pPr>
            <a:r>
              <a:rPr lang="en">
                <a:solidFill>
                  <a:schemeClr val="dk1"/>
                </a:solidFill>
              </a:rPr>
              <a:t>      {</a:t>
            </a:r>
          </a:p>
          <a:p>
            <a:pPr lvl="0" rtl="0">
              <a:spcBef>
                <a:spcPts val="0"/>
              </a:spcBef>
              <a:buClr>
                <a:schemeClr val="dk1"/>
              </a:buClr>
              <a:buFont typeface="Arial"/>
              <a:buNone/>
            </a:pPr>
            <a:r>
              <a:rPr lang="en">
                <a:solidFill>
                  <a:schemeClr val="dk1"/>
                </a:solidFill>
              </a:rPr>
              <a:t>	Link: “</a:t>
            </a:r>
            <a:r>
              <a:rPr lang="en" u="sng">
                <a:solidFill>
                  <a:schemeClr val="hlink"/>
                </a:solidFill>
                <a:hlinkClick r:id="rId4"/>
              </a:rPr>
              <a:t>www.imgur.com/meme2</a:t>
            </a:r>
            <a:r>
              <a:rPr lang="en">
                <a:solidFill>
                  <a:schemeClr val="dk1"/>
                </a:solidFill>
              </a:rPr>
              <a:t>”,</a:t>
            </a:r>
          </a:p>
          <a:p>
            <a:pPr lvl="0" rtl="0">
              <a:spcBef>
                <a:spcPts val="0"/>
              </a:spcBef>
              <a:buClr>
                <a:schemeClr val="dk1"/>
              </a:buClr>
              <a:buFont typeface="Arial"/>
              <a:buNone/>
            </a:pPr>
            <a:r>
              <a:rPr lang="en">
                <a:solidFill>
                  <a:schemeClr val="dk1"/>
                </a:solidFill>
              </a:rPr>
              <a:t>	Name: “Leonardo Dicaprio Cheers”</a:t>
            </a:r>
          </a:p>
          <a:p>
            <a:pPr lvl="0" rtl="0">
              <a:spcBef>
                <a:spcPts val="0"/>
              </a:spcBef>
              <a:buClr>
                <a:schemeClr val="dk1"/>
              </a:buClr>
              <a:buFont typeface="Arial"/>
              <a:buNone/>
            </a:pPr>
            <a:r>
              <a:rPr lang="en">
                <a:solidFill>
                  <a:schemeClr val="dk1"/>
                </a:solidFill>
              </a:rPr>
              <a:t>      }</a:t>
            </a:r>
          </a:p>
          <a:p>
            <a:pPr indent="-69850" lvl="0" marL="0" rtl="0">
              <a:spcBef>
                <a:spcPts val="0"/>
              </a:spcBef>
              <a:buClr>
                <a:schemeClr val="dk1"/>
              </a:buClr>
              <a:buFont typeface="Arial"/>
              <a:buNone/>
            </a:pPr>
            <a:r>
              <a:rPr lang="en">
                <a:solidFill>
                  <a:schemeClr val="dk1"/>
                </a:solidFill>
              </a:rPr>
              <a:t>      ...</a:t>
            </a:r>
          </a:p>
          <a:p>
            <a:pPr indent="-69850" lvl="0" marL="0" rtl="0">
              <a:spcBef>
                <a:spcPts val="0"/>
              </a:spcBef>
              <a:buClr>
                <a:schemeClr val="dk1"/>
              </a:buClr>
              <a:buFont typeface="Arial"/>
              <a:buNone/>
            </a:pPr>
            <a:r>
              <a:rPr lang="en">
                <a:solidFill>
                  <a:schemeClr val="dk1"/>
                </a:solidFill>
              </a:rPr>
              <a:t>   ]</a:t>
            </a:r>
          </a:p>
          <a:p>
            <a:pPr indent="-69850" lvl="0" marL="0" rtl="0">
              <a:spcBef>
                <a:spcPts val="0"/>
              </a:spcBef>
              <a:buClr>
                <a:schemeClr val="dk1"/>
              </a:buClr>
              <a:buFont typeface="Arial"/>
              <a:buNone/>
            </a:pPr>
            <a:r>
              <a:rPr lang="en">
                <a:solidFill>
                  <a:schemeClr val="dk1"/>
                </a:solidFill>
              </a:rPr>
              <a:t>}</a:t>
            </a:r>
          </a:p>
        </p:txBody>
      </p:sp>
      <p:sp>
        <p:nvSpPr>
          <p:cNvPr id="338" name="Shape 338"/>
          <p:cNvSpPr/>
          <p:nvPr/>
        </p:nvSpPr>
        <p:spPr>
          <a:xfrm>
            <a:off x="1066800" y="3219450"/>
            <a:ext cx="2552700" cy="2286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39" name="Shape 339"/>
          <p:cNvCxnSpPr/>
          <p:nvPr/>
        </p:nvCxnSpPr>
        <p:spPr>
          <a:xfrm rot="10800000">
            <a:off x="3705300" y="3343275"/>
            <a:ext cx="1247700" cy="0"/>
          </a:xfrm>
          <a:prstGeom prst="straightConnector1">
            <a:avLst/>
          </a:prstGeom>
          <a:noFill/>
          <a:ln cap="flat" cmpd="sng" w="9525">
            <a:solidFill>
              <a:schemeClr val="dk2"/>
            </a:solidFill>
            <a:prstDash val="solid"/>
            <a:round/>
            <a:headEnd len="lg" w="lg" type="none"/>
            <a:tailEnd len="lg" w="lg" type="triangle"/>
          </a:ln>
        </p:spPr>
      </p:cxnSp>
      <p:sp>
        <p:nvSpPr>
          <p:cNvPr id="340" name="Shape 340"/>
          <p:cNvSpPr txBox="1"/>
          <p:nvPr/>
        </p:nvSpPr>
        <p:spPr>
          <a:xfrm>
            <a:off x="3810000" y="3019425"/>
            <a:ext cx="1314600" cy="399900"/>
          </a:xfrm>
          <a:prstGeom prst="rect">
            <a:avLst/>
          </a:prstGeom>
          <a:noFill/>
          <a:ln>
            <a:noFill/>
          </a:ln>
        </p:spPr>
        <p:txBody>
          <a:bodyPr anchorCtr="0" anchor="t" bIns="91425" lIns="91425" rIns="91425" tIns="91425">
            <a:noAutofit/>
          </a:bodyPr>
          <a:lstStyle/>
          <a:p>
            <a:pPr lvl="0">
              <a:spcBef>
                <a:spcPts val="0"/>
              </a:spcBef>
              <a:buNone/>
            </a:pPr>
            <a:r>
              <a:rPr lang="en"/>
              <a:t>Meme ID = 2</a:t>
            </a:r>
          </a:p>
        </p:txBody>
      </p:sp>
      <p:pic>
        <p:nvPicPr>
          <p:cNvPr id="341" name="Shape 341"/>
          <p:cNvPicPr preferRelativeResize="0"/>
          <p:nvPr/>
        </p:nvPicPr>
        <p:blipFill>
          <a:blip r:embed="rId5">
            <a:alphaModFix/>
          </a:blip>
          <a:stretch>
            <a:fillRect/>
          </a:stretch>
        </p:blipFill>
        <p:spPr>
          <a:xfrm>
            <a:off x="5657850" y="1981200"/>
            <a:ext cx="2986099" cy="1990725"/>
          </a:xfrm>
          <a:prstGeom prst="rect">
            <a:avLst/>
          </a:prstGeom>
          <a:noFill/>
          <a:ln>
            <a:noFill/>
          </a:ln>
        </p:spPr>
      </p:pic>
      <p:sp>
        <p:nvSpPr>
          <p:cNvPr id="342" name="Shape 342"/>
          <p:cNvSpPr txBox="1"/>
          <p:nvPr/>
        </p:nvSpPr>
        <p:spPr>
          <a:xfrm>
            <a:off x="6493600" y="3971925"/>
            <a:ext cx="1314600" cy="523800"/>
          </a:xfrm>
          <a:prstGeom prst="rect">
            <a:avLst/>
          </a:prstGeom>
          <a:noFill/>
          <a:ln>
            <a:noFill/>
          </a:ln>
        </p:spPr>
        <p:txBody>
          <a:bodyPr anchorCtr="0" anchor="t" bIns="91425" lIns="91425" rIns="91425" tIns="91425">
            <a:noAutofit/>
          </a:bodyPr>
          <a:lstStyle/>
          <a:p>
            <a:pPr lvl="0">
              <a:spcBef>
                <a:spcPts val="0"/>
              </a:spcBef>
              <a:buNone/>
            </a:pPr>
            <a:r>
              <a:rPr lang="en" sz="2400"/>
              <a:t>Picasso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pic>
        <p:nvPicPr>
          <p:cNvPr id="347" name="Shape 347"/>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348" name="Shape 34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Showing our Meme</a:t>
            </a:r>
          </a:p>
        </p:txBody>
      </p:sp>
      <p:sp>
        <p:nvSpPr>
          <p:cNvPr id="349" name="Shape 349"/>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rgbClr val="1155CC"/>
                </a:solidFill>
                <a:hlinkClick r:id="rId4"/>
              </a:rPr>
              <a:t>See the changes here!</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nvSpPr>
        <p:spPr>
          <a:xfrm>
            <a:off x="5250" y="2737975"/>
            <a:ext cx="2924100" cy="2015700"/>
          </a:xfrm>
          <a:prstGeom prst="rect">
            <a:avLst/>
          </a:prstGeom>
          <a:noFill/>
          <a:ln>
            <a:noFill/>
          </a:ln>
        </p:spPr>
        <p:txBody>
          <a:bodyPr anchorCtr="0" anchor="t" bIns="91425" lIns="91425" rIns="91425" tIns="91425">
            <a:noAutofit/>
          </a:bodyPr>
          <a:lstStyle/>
          <a:p>
            <a:pPr lvl="0" rtl="0" algn="ctr">
              <a:spcBef>
                <a:spcPts val="600"/>
              </a:spcBef>
              <a:buNone/>
            </a:pPr>
            <a:r>
              <a:rPr lang="en" sz="2400">
                <a:solidFill>
                  <a:schemeClr val="dk1"/>
                </a:solidFill>
                <a:latin typeface="Open Sans"/>
                <a:ea typeface="Open Sans"/>
                <a:cs typeface="Open Sans"/>
                <a:sym typeface="Open Sans"/>
              </a:rPr>
              <a:t>Shared Prefs</a:t>
            </a:r>
          </a:p>
          <a:p>
            <a:pPr indent="0" lvl="0" marL="0" rtl="0" algn="ctr">
              <a:spcBef>
                <a:spcPts val="480"/>
              </a:spcBef>
              <a:buNone/>
            </a:pPr>
            <a:r>
              <a:rPr lang="en" sz="1800">
                <a:solidFill>
                  <a:schemeClr val="dk1"/>
                </a:solidFill>
                <a:latin typeface="Open Sans"/>
                <a:ea typeface="Open Sans"/>
                <a:cs typeface="Open Sans"/>
                <a:sym typeface="Open Sans"/>
              </a:rPr>
              <a:t>Primitive/String data</a:t>
            </a:r>
          </a:p>
          <a:p>
            <a:pPr indent="0" lvl="0" marL="0" rtl="0" algn="ctr">
              <a:spcBef>
                <a:spcPts val="480"/>
              </a:spcBef>
              <a:buNone/>
            </a:pPr>
            <a:r>
              <a:rPr lang="en" sz="1800">
                <a:solidFill>
                  <a:schemeClr val="dk1"/>
                </a:solidFill>
                <a:latin typeface="Open Sans"/>
                <a:ea typeface="Open Sans"/>
                <a:cs typeface="Open Sans"/>
                <a:sym typeface="Open Sans"/>
              </a:rPr>
              <a:t>Great 4 Hacking!</a:t>
            </a:r>
          </a:p>
        </p:txBody>
      </p:sp>
      <p:sp>
        <p:nvSpPr>
          <p:cNvPr id="355" name="Shape 355"/>
          <p:cNvSpPr txBox="1"/>
          <p:nvPr>
            <p:ph idx="1" type="body"/>
          </p:nvPr>
        </p:nvSpPr>
        <p:spPr>
          <a:xfrm>
            <a:off x="3101628" y="2742975"/>
            <a:ext cx="2982300" cy="1607400"/>
          </a:xfrm>
          <a:prstGeom prst="rect">
            <a:avLst/>
          </a:prstGeom>
        </p:spPr>
        <p:txBody>
          <a:bodyPr anchorCtr="0" anchor="t" bIns="91425" lIns="91425" rIns="91425" tIns="91425">
            <a:noAutofit/>
          </a:bodyPr>
          <a:lstStyle/>
          <a:p>
            <a:pPr lvl="0" marR="0" rtl="0" algn="ctr">
              <a:lnSpc>
                <a:spcPct val="100000"/>
              </a:lnSpc>
              <a:spcBef>
                <a:spcPts val="600"/>
              </a:spcBef>
              <a:spcAft>
                <a:spcPts val="0"/>
              </a:spcAft>
              <a:buNone/>
            </a:pPr>
            <a:r>
              <a:rPr lang="en" sz="2400">
                <a:solidFill>
                  <a:srgbClr val="000000"/>
                </a:solidFill>
                <a:latin typeface="Open Sans"/>
                <a:ea typeface="Open Sans"/>
                <a:cs typeface="Open Sans"/>
                <a:sym typeface="Open Sans"/>
              </a:rPr>
              <a:t>Client Side DB</a:t>
            </a:r>
          </a:p>
          <a:p>
            <a:pPr lvl="0" marR="0" rtl="0" algn="ctr">
              <a:lnSpc>
                <a:spcPct val="100000"/>
              </a:lnSpc>
              <a:spcBef>
                <a:spcPts val="600"/>
              </a:spcBef>
              <a:spcAft>
                <a:spcPts val="0"/>
              </a:spcAft>
              <a:buNone/>
            </a:pPr>
            <a:r>
              <a:rPr lang="en" sz="1800">
                <a:solidFill>
                  <a:srgbClr val="000000"/>
                </a:solidFill>
                <a:latin typeface="Open Sans"/>
                <a:ea typeface="Open Sans"/>
                <a:cs typeface="Open Sans"/>
                <a:sym typeface="Open Sans"/>
              </a:rPr>
              <a:t>Objects</a:t>
            </a:r>
          </a:p>
          <a:p>
            <a:pPr lvl="0" marR="0" rtl="0" algn="ctr">
              <a:lnSpc>
                <a:spcPct val="100000"/>
              </a:lnSpc>
              <a:spcBef>
                <a:spcPts val="600"/>
              </a:spcBef>
              <a:spcAft>
                <a:spcPts val="0"/>
              </a:spcAft>
              <a:buNone/>
            </a:pPr>
            <a:r>
              <a:rPr lang="en" sz="1800">
                <a:solidFill>
                  <a:srgbClr val="000000"/>
                </a:solidFill>
                <a:latin typeface="Open Sans"/>
                <a:ea typeface="Open Sans"/>
                <a:cs typeface="Open Sans"/>
                <a:sym typeface="Open Sans"/>
              </a:rPr>
              <a:t>Heavyweight</a:t>
            </a:r>
          </a:p>
        </p:txBody>
      </p:sp>
      <p:pic>
        <p:nvPicPr>
          <p:cNvPr id="356" name="Shape 356"/>
          <p:cNvPicPr preferRelativeResize="0"/>
          <p:nvPr/>
        </p:nvPicPr>
        <p:blipFill>
          <a:blip r:embed="rId3">
            <a:alphaModFix/>
          </a:blip>
          <a:stretch>
            <a:fillRect/>
          </a:stretch>
        </p:blipFill>
        <p:spPr>
          <a:xfrm>
            <a:off x="3233379" y="1276350"/>
            <a:ext cx="2760874" cy="1927774"/>
          </a:xfrm>
          <a:prstGeom prst="rect">
            <a:avLst/>
          </a:prstGeom>
          <a:noFill/>
          <a:ln>
            <a:noFill/>
          </a:ln>
        </p:spPr>
      </p:pic>
      <p:sp>
        <p:nvSpPr>
          <p:cNvPr id="357" name="Shape 357"/>
          <p:cNvSpPr txBox="1"/>
          <p:nvPr/>
        </p:nvSpPr>
        <p:spPr>
          <a:xfrm>
            <a:off x="6526884" y="2743211"/>
            <a:ext cx="2083200" cy="2015700"/>
          </a:xfrm>
          <a:prstGeom prst="rect">
            <a:avLst/>
          </a:prstGeom>
          <a:noFill/>
          <a:ln>
            <a:noFill/>
          </a:ln>
        </p:spPr>
        <p:txBody>
          <a:bodyPr anchorCtr="0" anchor="t" bIns="91425" lIns="91425" rIns="91425" tIns="91425">
            <a:noAutofit/>
          </a:bodyPr>
          <a:lstStyle/>
          <a:p>
            <a:pPr lvl="0" rtl="0" algn="ctr">
              <a:spcBef>
                <a:spcPts val="600"/>
              </a:spcBef>
              <a:buNone/>
            </a:pPr>
            <a:r>
              <a:rPr lang="en" sz="2400">
                <a:solidFill>
                  <a:schemeClr val="dk1"/>
                </a:solidFill>
                <a:latin typeface="Open Sans"/>
                <a:ea typeface="Open Sans"/>
                <a:cs typeface="Open Sans"/>
                <a:sym typeface="Open Sans"/>
              </a:rPr>
              <a:t>Filesystem</a:t>
            </a:r>
          </a:p>
          <a:p>
            <a:pPr indent="0" lvl="0" marL="0" rtl="0" algn="ctr">
              <a:spcBef>
                <a:spcPts val="480"/>
              </a:spcBef>
              <a:buNone/>
            </a:pPr>
            <a:r>
              <a:rPr lang="en" sz="1800">
                <a:solidFill>
                  <a:schemeClr val="dk1"/>
                </a:solidFill>
                <a:latin typeface="Open Sans"/>
                <a:ea typeface="Open Sans"/>
                <a:cs typeface="Open Sans"/>
                <a:sym typeface="Open Sans"/>
              </a:rPr>
              <a:t>Pictures</a:t>
            </a:r>
          </a:p>
          <a:p>
            <a:pPr indent="0" lvl="0" marL="0" rtl="0" algn="ctr">
              <a:spcBef>
                <a:spcPts val="480"/>
              </a:spcBef>
              <a:buNone/>
            </a:pPr>
            <a:r>
              <a:rPr lang="en" sz="1800">
                <a:solidFill>
                  <a:schemeClr val="dk1"/>
                </a:solidFill>
                <a:latin typeface="Open Sans"/>
                <a:ea typeface="Open Sans"/>
                <a:cs typeface="Open Sans"/>
                <a:sym typeface="Open Sans"/>
              </a:rPr>
              <a:t>Files</a:t>
            </a:r>
          </a:p>
        </p:txBody>
      </p:sp>
      <p:sp>
        <p:nvSpPr>
          <p:cNvPr id="358" name="Shape 35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Local Data Storage</a:t>
            </a:r>
          </a:p>
        </p:txBody>
      </p:sp>
      <p:grpSp>
        <p:nvGrpSpPr>
          <p:cNvPr id="359" name="Shape 359"/>
          <p:cNvGrpSpPr/>
          <p:nvPr/>
        </p:nvGrpSpPr>
        <p:grpSpPr>
          <a:xfrm>
            <a:off x="6702600" y="1417000"/>
            <a:ext cx="1716817" cy="1478574"/>
            <a:chOff x="6702600" y="1417000"/>
            <a:chExt cx="1716817" cy="1478574"/>
          </a:xfrm>
        </p:grpSpPr>
        <p:pic>
          <p:nvPicPr>
            <p:cNvPr id="360" name="Shape 360"/>
            <p:cNvPicPr preferRelativeResize="0"/>
            <p:nvPr/>
          </p:nvPicPr>
          <p:blipFill>
            <a:blip r:embed="rId4">
              <a:alphaModFix/>
            </a:blip>
            <a:stretch>
              <a:fillRect/>
            </a:stretch>
          </p:blipFill>
          <p:spPr>
            <a:xfrm>
              <a:off x="6702600" y="1417000"/>
              <a:ext cx="1716817" cy="1478574"/>
            </a:xfrm>
            <a:prstGeom prst="rect">
              <a:avLst/>
            </a:prstGeom>
            <a:noFill/>
            <a:ln>
              <a:noFill/>
            </a:ln>
          </p:spPr>
        </p:pic>
        <p:pic>
          <p:nvPicPr>
            <p:cNvPr id="361" name="Shape 361"/>
            <p:cNvPicPr preferRelativeResize="0"/>
            <p:nvPr/>
          </p:nvPicPr>
          <p:blipFill>
            <a:blip r:embed="rId5">
              <a:alphaModFix/>
            </a:blip>
            <a:stretch>
              <a:fillRect/>
            </a:stretch>
          </p:blipFill>
          <p:spPr>
            <a:xfrm>
              <a:off x="7334645" y="1913852"/>
              <a:ext cx="477574" cy="574250"/>
            </a:xfrm>
            <a:prstGeom prst="rect">
              <a:avLst/>
            </a:prstGeom>
            <a:noFill/>
            <a:ln>
              <a:noFill/>
            </a:ln>
          </p:spPr>
        </p:pic>
      </p:grpSp>
      <p:sp>
        <p:nvSpPr>
          <p:cNvPr id="362" name="Shape 362"/>
          <p:cNvSpPr txBox="1"/>
          <p:nvPr/>
        </p:nvSpPr>
        <p:spPr>
          <a:xfrm>
            <a:off x="3233362" y="4677475"/>
            <a:ext cx="2760900" cy="335100"/>
          </a:xfrm>
          <a:prstGeom prst="rect">
            <a:avLst/>
          </a:prstGeom>
          <a:noFill/>
          <a:ln>
            <a:noFill/>
          </a:ln>
        </p:spPr>
        <p:txBody>
          <a:bodyPr anchorCtr="0" anchor="t" bIns="91425" lIns="91425" rIns="91425" tIns="91425">
            <a:noAutofit/>
          </a:bodyPr>
          <a:lstStyle/>
          <a:p>
            <a:pPr lvl="0" rtl="0">
              <a:spcBef>
                <a:spcPts val="0"/>
              </a:spcBef>
              <a:buNone/>
            </a:pPr>
            <a:r>
              <a:rPr lang="en" sz="1800" u="sng">
                <a:solidFill>
                  <a:schemeClr val="hlink"/>
                </a:solidFill>
                <a:hlinkClick r:id="rId6"/>
              </a:rPr>
              <a:t>Explanations and Demos</a:t>
            </a:r>
          </a:p>
        </p:txBody>
      </p:sp>
      <p:pic>
        <p:nvPicPr>
          <p:cNvPr id="363" name="Shape 363"/>
          <p:cNvPicPr preferRelativeResize="0"/>
          <p:nvPr/>
        </p:nvPicPr>
        <p:blipFill>
          <a:blip r:embed="rId7">
            <a:alphaModFix/>
          </a:blip>
          <a:stretch>
            <a:fillRect/>
          </a:stretch>
        </p:blipFill>
        <p:spPr>
          <a:xfrm>
            <a:off x="888525" y="1445999"/>
            <a:ext cx="1174850" cy="13794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idx="1" type="body"/>
          </p:nvPr>
        </p:nvSpPr>
        <p:spPr>
          <a:xfrm>
            <a:off x="838250" y="1621425"/>
            <a:ext cx="6835800" cy="3341400"/>
          </a:xfrm>
          <a:prstGeom prst="rect">
            <a:avLst/>
          </a:prstGeom>
        </p:spPr>
        <p:txBody>
          <a:bodyPr anchorCtr="0" anchor="t" bIns="91425" lIns="91425" rIns="91425" tIns="91425">
            <a:noAutofit/>
          </a:bodyPr>
          <a:lstStyle/>
          <a:p>
            <a:pPr indent="-381000" lvl="0" marL="457200" rtl="0">
              <a:lnSpc>
                <a:spcPct val="115000"/>
              </a:lnSpc>
              <a:spcBef>
                <a:spcPts val="0"/>
              </a:spcBef>
              <a:spcAft>
                <a:spcPts val="0"/>
              </a:spcAft>
              <a:buClr>
                <a:srgbClr val="000000"/>
              </a:buClr>
              <a:buSzPct val="100000"/>
              <a:buFont typeface="Open Sans"/>
            </a:pPr>
            <a:r>
              <a:rPr lang="en" sz="2400" u="sng">
                <a:solidFill>
                  <a:schemeClr val="hlink"/>
                </a:solidFill>
                <a:latin typeface="Open Sans"/>
                <a:ea typeface="Open Sans"/>
                <a:cs typeface="Open Sans"/>
                <a:sym typeface="Open Sans"/>
                <a:hlinkClick r:id="rId3"/>
              </a:rPr>
              <a:t>Bluetooth</a:t>
            </a:r>
          </a:p>
          <a:p>
            <a:pPr indent="-381000" lvl="0" marL="457200" rtl="0">
              <a:lnSpc>
                <a:spcPct val="115000"/>
              </a:lnSpc>
              <a:spcBef>
                <a:spcPts val="0"/>
              </a:spcBef>
              <a:spcAft>
                <a:spcPts val="0"/>
              </a:spcAft>
              <a:buClr>
                <a:srgbClr val="000000"/>
              </a:buClr>
              <a:buSzPct val="100000"/>
              <a:buFont typeface="Open Sans"/>
            </a:pPr>
            <a:r>
              <a:rPr lang="en" sz="2400" u="sng">
                <a:solidFill>
                  <a:schemeClr val="hlink"/>
                </a:solidFill>
                <a:latin typeface="Open Sans"/>
                <a:ea typeface="Open Sans"/>
                <a:cs typeface="Open Sans"/>
                <a:sym typeface="Open Sans"/>
                <a:hlinkClick r:id="rId4"/>
              </a:rPr>
              <a:t>Camera</a:t>
            </a:r>
          </a:p>
          <a:p>
            <a:pPr indent="-381000" lvl="0" marL="457200" rtl="0">
              <a:lnSpc>
                <a:spcPct val="115000"/>
              </a:lnSpc>
              <a:spcBef>
                <a:spcPts val="0"/>
              </a:spcBef>
              <a:spcAft>
                <a:spcPts val="0"/>
              </a:spcAft>
              <a:buClr>
                <a:srgbClr val="000000"/>
              </a:buClr>
              <a:buSzPct val="100000"/>
              <a:buFont typeface="Open Sans"/>
            </a:pPr>
            <a:r>
              <a:rPr lang="en" sz="2400" u="sng">
                <a:solidFill>
                  <a:schemeClr val="hlink"/>
                </a:solidFill>
                <a:latin typeface="Open Sans"/>
                <a:ea typeface="Open Sans"/>
                <a:cs typeface="Open Sans"/>
                <a:sym typeface="Open Sans"/>
                <a:hlinkClick r:id="rId5"/>
              </a:rPr>
              <a:t>Maps</a:t>
            </a:r>
          </a:p>
          <a:p>
            <a:pPr indent="-381000" lvl="0" marL="457200" rtl="0">
              <a:lnSpc>
                <a:spcPct val="115000"/>
              </a:lnSpc>
              <a:spcBef>
                <a:spcPts val="0"/>
              </a:spcBef>
              <a:spcAft>
                <a:spcPts val="0"/>
              </a:spcAft>
              <a:buClr>
                <a:srgbClr val="000000"/>
              </a:buClr>
              <a:buSzPct val="100000"/>
              <a:buFont typeface="Open Sans"/>
            </a:pPr>
            <a:r>
              <a:rPr lang="en" sz="2400" u="sng">
                <a:solidFill>
                  <a:schemeClr val="hlink"/>
                </a:solidFill>
                <a:latin typeface="Open Sans"/>
                <a:ea typeface="Open Sans"/>
                <a:cs typeface="Open Sans"/>
                <a:sym typeface="Open Sans"/>
                <a:hlinkClick r:id="rId6"/>
              </a:rPr>
              <a:t>Lists &amp; Grids: RecyclerViews</a:t>
            </a:r>
          </a:p>
          <a:p>
            <a:pPr indent="-381000" lvl="0" marL="457200" rtl="0">
              <a:lnSpc>
                <a:spcPct val="115000"/>
              </a:lnSpc>
              <a:spcBef>
                <a:spcPts val="0"/>
              </a:spcBef>
              <a:spcAft>
                <a:spcPts val="0"/>
              </a:spcAft>
              <a:buClr>
                <a:srgbClr val="000000"/>
              </a:buClr>
              <a:buSzPct val="100000"/>
              <a:buFont typeface="Open Sans"/>
            </a:pPr>
            <a:r>
              <a:rPr lang="en" sz="2400" u="sng">
                <a:solidFill>
                  <a:schemeClr val="hlink"/>
                </a:solidFill>
                <a:latin typeface="Open Sans"/>
                <a:ea typeface="Open Sans"/>
                <a:cs typeface="Open Sans"/>
                <a:sym typeface="Open Sans"/>
                <a:hlinkClick r:id="rId7"/>
              </a:rPr>
              <a:t>IOT for Android</a:t>
            </a:r>
          </a:p>
          <a:p>
            <a:pPr indent="-381000" lvl="0" marL="457200" rtl="0">
              <a:lnSpc>
                <a:spcPct val="115000"/>
              </a:lnSpc>
              <a:spcBef>
                <a:spcPts val="0"/>
              </a:spcBef>
              <a:spcAft>
                <a:spcPts val="0"/>
              </a:spcAft>
              <a:buClr>
                <a:srgbClr val="000000"/>
              </a:buClr>
              <a:buSzPct val="100000"/>
              <a:buFont typeface="Open Sans"/>
            </a:pPr>
            <a:r>
              <a:rPr lang="en" sz="2400">
                <a:solidFill>
                  <a:srgbClr val="000000"/>
                </a:solidFill>
                <a:latin typeface="Open Sans"/>
                <a:ea typeface="Open Sans"/>
                <a:cs typeface="Open Sans"/>
                <a:sym typeface="Open Sans"/>
              </a:rPr>
              <a:t>Libraries for Everything</a:t>
            </a:r>
          </a:p>
          <a:p>
            <a:pPr indent="-342900" lvl="1" marL="1371600" rtl="0">
              <a:lnSpc>
                <a:spcPct val="115000"/>
              </a:lnSpc>
              <a:spcBef>
                <a:spcPts val="0"/>
              </a:spcBef>
              <a:spcAft>
                <a:spcPts val="0"/>
              </a:spcAft>
              <a:buClr>
                <a:srgbClr val="000000"/>
              </a:buClr>
              <a:buSzPct val="100000"/>
              <a:buFont typeface="Open Sans"/>
            </a:pPr>
            <a:r>
              <a:rPr lang="en" sz="1800">
                <a:solidFill>
                  <a:srgbClr val="000000"/>
                </a:solidFill>
                <a:latin typeface="Open Sans"/>
                <a:ea typeface="Open Sans"/>
                <a:cs typeface="Open Sans"/>
                <a:sym typeface="Open Sans"/>
              </a:rPr>
              <a:t>Speech Recognition, Barcode Scanning</a:t>
            </a:r>
          </a:p>
        </p:txBody>
      </p:sp>
      <p:sp>
        <p:nvSpPr>
          <p:cNvPr id="369" name="Shape 369"/>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Other Cool Stuff</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ctrTitle"/>
          </p:nvPr>
        </p:nvSpPr>
        <p:spPr>
          <a:xfrm>
            <a:off x="648300" y="3404550"/>
            <a:ext cx="3530700" cy="11820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Open Sans"/>
                <a:ea typeface="Open Sans"/>
                <a:cs typeface="Open Sans"/>
                <a:sym typeface="Open Sans"/>
              </a:rPr>
              <a:t>Congratulations!</a:t>
            </a:r>
          </a:p>
        </p:txBody>
      </p:sp>
      <p:sp>
        <p:nvSpPr>
          <p:cNvPr id="375" name="Shape 375"/>
          <p:cNvSpPr txBox="1"/>
          <p:nvPr/>
        </p:nvSpPr>
        <p:spPr>
          <a:xfrm>
            <a:off x="4892600" y="703375"/>
            <a:ext cx="4007100" cy="3883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FFFF"/>
                </a:solidFill>
                <a:latin typeface="Open Sans"/>
                <a:ea typeface="Open Sans"/>
                <a:cs typeface="Open Sans"/>
                <a:sym typeface="Open Sans"/>
              </a:rPr>
              <a:t>Stop by if you have any questions</a:t>
            </a:r>
          </a:p>
          <a:p>
            <a:pPr lvl="0" rtl="0" algn="ctr">
              <a:spcBef>
                <a:spcPts val="0"/>
              </a:spcBef>
              <a:buNone/>
            </a:pPr>
            <a:r>
              <a:rPr lang="en" sz="1800">
                <a:solidFill>
                  <a:srgbClr val="FFFFFF"/>
                </a:solidFill>
                <a:latin typeface="Open Sans"/>
                <a:ea typeface="Open Sans"/>
                <a:cs typeface="Open Sans"/>
                <a:sym typeface="Open Sans"/>
              </a:rPr>
              <a:t>GLHF!</a:t>
            </a:r>
          </a:p>
          <a:p>
            <a:pPr lvl="0" rtl="0" algn="ctr">
              <a:spcBef>
                <a:spcPts val="0"/>
              </a:spcBef>
              <a:buNone/>
            </a:pPr>
            <a:r>
              <a:t/>
            </a:r>
            <a:endParaRPr sz="1800">
              <a:solidFill>
                <a:srgbClr val="FFFFFF"/>
              </a:solidFill>
              <a:latin typeface="Open Sans"/>
              <a:ea typeface="Open Sans"/>
              <a:cs typeface="Open Sans"/>
              <a:sym typeface="Open Sans"/>
            </a:endParaRPr>
          </a:p>
          <a:p>
            <a:pPr lvl="0" rtl="0" algn="ctr">
              <a:spcBef>
                <a:spcPts val="0"/>
              </a:spcBef>
              <a:buNone/>
            </a:pPr>
            <a:r>
              <a:t/>
            </a:r>
            <a:endParaRPr sz="1800">
              <a:solidFill>
                <a:srgbClr val="FFFFFF"/>
              </a:solidFill>
              <a:latin typeface="Open Sans"/>
              <a:ea typeface="Open Sans"/>
              <a:cs typeface="Open Sans"/>
              <a:sym typeface="Open Sans"/>
            </a:endParaRPr>
          </a:p>
          <a:p>
            <a:pPr lvl="0" rtl="0" algn="ctr">
              <a:spcBef>
                <a:spcPts val="0"/>
              </a:spcBef>
              <a:buNone/>
            </a:pPr>
            <a:r>
              <a:t/>
            </a:r>
            <a:endParaRPr sz="1800">
              <a:solidFill>
                <a:srgbClr val="FFFFFF"/>
              </a:solidFill>
              <a:latin typeface="Open Sans"/>
              <a:ea typeface="Open Sans"/>
              <a:cs typeface="Open Sans"/>
              <a:sym typeface="Open Sans"/>
            </a:endParaRPr>
          </a:p>
        </p:txBody>
      </p:sp>
      <p:sp>
        <p:nvSpPr>
          <p:cNvPr id="376" name="Shape 376"/>
          <p:cNvSpPr txBox="1"/>
          <p:nvPr/>
        </p:nvSpPr>
        <p:spPr>
          <a:xfrm>
            <a:off x="163800" y="259200"/>
            <a:ext cx="3933300" cy="29484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lang="en" sz="1800">
                <a:latin typeface="Open Sans"/>
                <a:ea typeface="Open Sans"/>
                <a:cs typeface="Open Sans"/>
                <a:sym typeface="Open Sans"/>
              </a:rPr>
              <a:t>Please fill out this short survey to help us improve this workshop!</a:t>
            </a:r>
          </a:p>
          <a:p>
            <a:pPr lvl="0" rtl="0" algn="ctr">
              <a:spcBef>
                <a:spcPts val="0"/>
              </a:spcBef>
              <a:buClr>
                <a:schemeClr val="dk1"/>
              </a:buClr>
              <a:buSzPct val="61111"/>
              <a:buFont typeface="Arial"/>
              <a:buNone/>
            </a:pPr>
            <a:r>
              <a:rPr lang="en" sz="1800" u="sng">
                <a:solidFill>
                  <a:schemeClr val="hlink"/>
                </a:solidFill>
                <a:latin typeface="Open Sans"/>
                <a:ea typeface="Open Sans"/>
                <a:cs typeface="Open Sans"/>
                <a:sym typeface="Open Sans"/>
                <a:hlinkClick r:id="rId3"/>
              </a:rPr>
              <a:t>ap.pn/2iNIl0m</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rotWithShape="1">
          <a:blip r:embed="rId3">
            <a:alphaModFix/>
          </a:blip>
          <a:srcRect b="0" l="527" r="0" t="0"/>
          <a:stretch/>
        </p:blipFill>
        <p:spPr>
          <a:xfrm>
            <a:off x="3875201" y="2039874"/>
            <a:ext cx="4391600" cy="2769058"/>
          </a:xfrm>
          <a:prstGeom prst="rect">
            <a:avLst/>
          </a:prstGeom>
          <a:noFill/>
          <a:ln>
            <a:noFill/>
          </a:ln>
        </p:spPr>
      </p:pic>
      <p:sp>
        <p:nvSpPr>
          <p:cNvPr id="97" name="Shape 97"/>
          <p:cNvSpPr/>
          <p:nvPr/>
        </p:nvSpPr>
        <p:spPr>
          <a:xfrm>
            <a:off x="3875200" y="2127100"/>
            <a:ext cx="4391700" cy="2501700"/>
          </a:xfrm>
          <a:prstGeom prst="rect">
            <a:avLst/>
          </a:prstGeom>
          <a:noFill/>
          <a:ln cap="flat" cmpd="sng" w="38100">
            <a:solidFill>
              <a:srgbClr val="86C63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8" name="Shape 98"/>
          <p:cNvPicPr preferRelativeResize="0"/>
          <p:nvPr/>
        </p:nvPicPr>
        <p:blipFill>
          <a:blip r:embed="rId4">
            <a:alphaModFix/>
          </a:blip>
          <a:stretch>
            <a:fillRect/>
          </a:stretch>
        </p:blipFill>
        <p:spPr>
          <a:xfrm>
            <a:off x="6734274" y="1426925"/>
            <a:ext cx="1550100" cy="2737307"/>
          </a:xfrm>
          <a:prstGeom prst="rect">
            <a:avLst/>
          </a:prstGeom>
          <a:noFill/>
          <a:ln>
            <a:noFill/>
          </a:ln>
        </p:spPr>
      </p:pic>
      <p:pic>
        <p:nvPicPr>
          <p:cNvPr id="99" name="Shape 99"/>
          <p:cNvPicPr preferRelativeResize="0"/>
          <p:nvPr/>
        </p:nvPicPr>
        <p:blipFill rotWithShape="1">
          <a:blip r:embed="rId5">
            <a:alphaModFix/>
          </a:blip>
          <a:srcRect b="0" l="491" r="1179" t="0"/>
          <a:stretch/>
        </p:blipFill>
        <p:spPr>
          <a:xfrm>
            <a:off x="819703" y="1425176"/>
            <a:ext cx="4391600" cy="2807295"/>
          </a:xfrm>
          <a:prstGeom prst="rect">
            <a:avLst/>
          </a:prstGeom>
          <a:noFill/>
          <a:ln>
            <a:noFill/>
          </a:ln>
        </p:spPr>
      </p:pic>
      <p:sp>
        <p:nvSpPr>
          <p:cNvPr id="100" name="Shape 100"/>
          <p:cNvSpPr/>
          <p:nvPr/>
        </p:nvSpPr>
        <p:spPr>
          <a:xfrm>
            <a:off x="818925" y="1521375"/>
            <a:ext cx="4391700" cy="2501700"/>
          </a:xfrm>
          <a:prstGeom prst="rect">
            <a:avLst/>
          </a:prstGeom>
          <a:noFill/>
          <a:ln cap="flat" cmpd="sng" w="38100">
            <a:solidFill>
              <a:srgbClr val="86C63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 name="Shape 101"/>
          <p:cNvSpPr/>
          <p:nvPr/>
        </p:nvSpPr>
        <p:spPr>
          <a:xfrm>
            <a:off x="820350" y="2628725"/>
            <a:ext cx="1645200" cy="2730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a:off x="5083501" y="1853025"/>
            <a:ext cx="127800" cy="1653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851824" y="1496575"/>
            <a:ext cx="175200" cy="2358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a:off x="6757750" y="1527725"/>
            <a:ext cx="1550100" cy="2452800"/>
          </a:xfrm>
          <a:prstGeom prst="rect">
            <a:avLst/>
          </a:prstGeom>
          <a:noFill/>
          <a:ln cap="flat" cmpd="sng" w="38100">
            <a:solidFill>
              <a:srgbClr val="86C63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txBox="1"/>
          <p:nvPr/>
        </p:nvSpPr>
        <p:spPr>
          <a:xfrm>
            <a:off x="748483" y="4153025"/>
            <a:ext cx="1201800" cy="2730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86C63A"/>
                </a:solidFill>
              </a:rPr>
              <a:t>Activities</a:t>
            </a:r>
          </a:p>
        </p:txBody>
      </p:sp>
      <p:sp>
        <p:nvSpPr>
          <p:cNvPr id="106" name="Shape 106"/>
          <p:cNvSpPr txBox="1"/>
          <p:nvPr/>
        </p:nvSpPr>
        <p:spPr>
          <a:xfrm>
            <a:off x="748467" y="4452850"/>
            <a:ext cx="861300" cy="332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0000FF"/>
                </a:solidFill>
              </a:rPr>
              <a:t>Views</a:t>
            </a:r>
          </a:p>
        </p:txBody>
      </p:sp>
      <p:sp>
        <p:nvSpPr>
          <p:cNvPr id="107" name="Shape 107"/>
          <p:cNvSpPr/>
          <p:nvPr/>
        </p:nvSpPr>
        <p:spPr>
          <a:xfrm>
            <a:off x="6757750" y="2453147"/>
            <a:ext cx="1550100" cy="2730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a:off x="6799324" y="3006600"/>
            <a:ext cx="151800" cy="1581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7098650" y="3281250"/>
            <a:ext cx="798600" cy="1245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 name="Shape 110"/>
          <p:cNvSpPr/>
          <p:nvPr/>
        </p:nvSpPr>
        <p:spPr>
          <a:xfrm>
            <a:off x="8098871" y="3826907"/>
            <a:ext cx="151800" cy="1422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1" name="Shape 111"/>
          <p:cNvSpPr/>
          <p:nvPr/>
        </p:nvSpPr>
        <p:spPr>
          <a:xfrm>
            <a:off x="862497" y="2912397"/>
            <a:ext cx="151800" cy="1653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2" name="Shape 112"/>
          <p:cNvSpPr/>
          <p:nvPr/>
        </p:nvSpPr>
        <p:spPr>
          <a:xfrm>
            <a:off x="2532400" y="1874575"/>
            <a:ext cx="127800" cy="1653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a:off x="2662300" y="1873350"/>
            <a:ext cx="459600" cy="1245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6917847" y="1538400"/>
            <a:ext cx="217800" cy="759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 name="Shape 115"/>
          <p:cNvSpPr/>
          <p:nvPr/>
        </p:nvSpPr>
        <p:spPr>
          <a:xfrm>
            <a:off x="6764775" y="1521375"/>
            <a:ext cx="151800" cy="165299"/>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 name="Shape 116"/>
          <p:cNvSpPr txBox="1"/>
          <p:nvPr/>
        </p:nvSpPr>
        <p:spPr>
          <a:xfrm>
            <a:off x="2232209" y="4148852"/>
            <a:ext cx="1261500" cy="273000"/>
          </a:xfrm>
          <a:prstGeom prst="rect">
            <a:avLst/>
          </a:prstGeom>
          <a:noFill/>
          <a:ln>
            <a:noFill/>
          </a:ln>
        </p:spPr>
        <p:txBody>
          <a:bodyPr anchorCtr="0" anchor="t" bIns="91425" lIns="91425" rIns="91425" tIns="91425">
            <a:noAutofit/>
          </a:bodyPr>
          <a:lstStyle/>
          <a:p>
            <a:pPr lvl="0" rtl="0">
              <a:spcBef>
                <a:spcPts val="0"/>
              </a:spcBef>
              <a:buNone/>
            </a:pPr>
            <a:r>
              <a:rPr lang="en" sz="1800"/>
              <a:t>Intents</a:t>
            </a:r>
          </a:p>
        </p:txBody>
      </p:sp>
      <p:sp>
        <p:nvSpPr>
          <p:cNvPr id="117" name="Shape 117"/>
          <p:cNvSpPr txBox="1"/>
          <p:nvPr/>
        </p:nvSpPr>
        <p:spPr>
          <a:xfrm>
            <a:off x="2229637" y="4452855"/>
            <a:ext cx="1744800" cy="526200"/>
          </a:xfrm>
          <a:prstGeom prst="rect">
            <a:avLst/>
          </a:prstGeom>
          <a:noFill/>
          <a:ln>
            <a:noFill/>
          </a:ln>
        </p:spPr>
        <p:txBody>
          <a:bodyPr anchorCtr="0" anchor="t" bIns="91425" lIns="91425" rIns="91425" tIns="91425">
            <a:noAutofit/>
          </a:bodyPr>
          <a:lstStyle/>
          <a:p>
            <a:pPr lvl="0" rtl="0">
              <a:spcBef>
                <a:spcPts val="0"/>
              </a:spcBef>
              <a:buNone/>
            </a:pPr>
            <a:r>
              <a:rPr lang="en" sz="1800"/>
              <a:t>Background Processing</a:t>
            </a:r>
          </a:p>
        </p:txBody>
      </p:sp>
      <p:sp>
        <p:nvSpPr>
          <p:cNvPr id="118" name="Shape 11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Dissecting an Android App</a:t>
            </a:r>
          </a:p>
        </p:txBody>
      </p:sp>
      <p:sp>
        <p:nvSpPr>
          <p:cNvPr id="119" name="Shape 119"/>
          <p:cNvSpPr/>
          <p:nvPr/>
        </p:nvSpPr>
        <p:spPr>
          <a:xfrm>
            <a:off x="5051483" y="1548225"/>
            <a:ext cx="127800" cy="165300"/>
          </a:xfrm>
          <a:prstGeom prst="rect">
            <a:avLst/>
          </a:prstGeom>
          <a:noFill/>
          <a:ln cap="flat" cmpd="sng" w="38100">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96"/>
                                        </p:tgtEl>
                                      </p:cBhvr>
                                    </p:animEffect>
                                    <p:set>
                                      <p:cBhvr>
                                        <p:cTn dur="1" fill="hold">
                                          <p:stCondLst>
                                            <p:cond delay="0"/>
                                          </p:stCondLst>
                                        </p:cTn>
                                        <p:tgtEl>
                                          <p:spTgt spid="9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
                                        <p:tgtEl>
                                          <p:spTgt spid="98"/>
                                        </p:tgtEl>
                                      </p:cBhvr>
                                    </p:animEffect>
                                  </p:childTnLst>
                                </p:cTn>
                              </p:par>
                              <p:par>
                                <p:cTn fill="hold" nodeType="withEffect" presetClass="exit" presetID="10" presetSubtype="0">
                                  <p:stCondLst>
                                    <p:cond delay="0"/>
                                  </p:stCondLst>
                                  <p:childTnLst>
                                    <p:animEffect filter="fade" transition="out">
                                      <p:cBhvr>
                                        <p:cTn dur="1"/>
                                        <p:tgtEl>
                                          <p:spTgt spid="97"/>
                                        </p:tgtEl>
                                      </p:cBhvr>
                                    </p:animEffect>
                                    <p:set>
                                      <p:cBhvr>
                                        <p:cTn dur="1" fill="hold">
                                          <p:stCondLst>
                                            <p:cond delay="0"/>
                                          </p:stCondLst>
                                        </p:cTn>
                                        <p:tgtEl>
                                          <p:spTgt spid="9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1" type="body"/>
          </p:nvPr>
        </p:nvSpPr>
        <p:spPr>
          <a:xfrm>
            <a:off x="487148" y="1428750"/>
            <a:ext cx="2199000" cy="37257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XML</a:t>
            </a:r>
          </a:p>
          <a:p>
            <a:pPr lvl="0" rtl="0" algn="ctr">
              <a:spcBef>
                <a:spcPts val="0"/>
              </a:spcBef>
              <a:buNone/>
            </a:pPr>
            <a:r>
              <a:t/>
            </a:r>
            <a:endParaRPr b="1" sz="2400">
              <a:solidFill>
                <a:srgbClr val="000000"/>
              </a:solidFill>
              <a:latin typeface="Open Sans"/>
              <a:ea typeface="Open Sans"/>
              <a:cs typeface="Open Sans"/>
              <a:sym typeface="Open Sans"/>
            </a:endParaRPr>
          </a:p>
          <a:p>
            <a:pPr lvl="0" rtl="0" algn="ctr">
              <a:spcBef>
                <a:spcPts val="0"/>
              </a:spcBef>
              <a:buNone/>
            </a:pPr>
            <a:r>
              <a:t/>
            </a:r>
            <a:endParaRPr b="1" sz="2400">
              <a:solidFill>
                <a:srgbClr val="000000"/>
              </a:solidFill>
              <a:latin typeface="Open Sans"/>
              <a:ea typeface="Open Sans"/>
              <a:cs typeface="Open Sans"/>
              <a:sym typeface="Open Sans"/>
            </a:endParaRPr>
          </a:p>
          <a:p>
            <a:pPr lvl="0" rtl="0" algn="l">
              <a:spcBef>
                <a:spcPts val="0"/>
              </a:spcBef>
              <a:buNone/>
            </a:pPr>
            <a:r>
              <a:t/>
            </a:r>
            <a:endParaRPr b="1" sz="2400">
              <a:solidFill>
                <a:srgbClr val="000000"/>
              </a:solidFill>
              <a:latin typeface="Open Sans"/>
              <a:ea typeface="Open Sans"/>
              <a:cs typeface="Open Sans"/>
              <a:sym typeface="Open Sans"/>
            </a:endParaRPr>
          </a:p>
          <a:p>
            <a:pPr lvl="0" rtl="0" algn="ctr">
              <a:spcBef>
                <a:spcPts val="0"/>
              </a:spcBef>
              <a:buNone/>
            </a:pPr>
            <a:r>
              <a:rPr lang="en" sz="2400">
                <a:solidFill>
                  <a:srgbClr val="000000"/>
                </a:solidFill>
                <a:latin typeface="Open Sans"/>
                <a:ea typeface="Open Sans"/>
                <a:cs typeface="Open Sans"/>
                <a:sym typeface="Open Sans"/>
              </a:rPr>
              <a:t>Defines UI</a:t>
            </a:r>
          </a:p>
          <a:p>
            <a:pPr lvl="0" rtl="0" algn="l">
              <a:spcBef>
                <a:spcPts val="0"/>
              </a:spcBef>
              <a:buClr>
                <a:schemeClr val="dk1"/>
              </a:buClr>
              <a:buSzPct val="45833"/>
              <a:buFont typeface="Arial"/>
              <a:buNone/>
            </a:pPr>
            <a:r>
              <a:t/>
            </a:r>
            <a:endParaRPr sz="2400">
              <a:solidFill>
                <a:srgbClr val="000000"/>
              </a:solidFill>
              <a:latin typeface="Open Sans"/>
              <a:ea typeface="Open Sans"/>
              <a:cs typeface="Open Sans"/>
              <a:sym typeface="Open Sans"/>
            </a:endParaRPr>
          </a:p>
        </p:txBody>
      </p:sp>
      <p:sp>
        <p:nvSpPr>
          <p:cNvPr id="125" name="Shape 125"/>
          <p:cNvSpPr txBox="1"/>
          <p:nvPr>
            <p:ph idx="1" type="body"/>
          </p:nvPr>
        </p:nvSpPr>
        <p:spPr>
          <a:xfrm>
            <a:off x="3084750" y="1428750"/>
            <a:ext cx="2199000" cy="37257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Java</a:t>
            </a:r>
          </a:p>
          <a:p>
            <a:pPr lvl="0" rtl="0">
              <a:spcBef>
                <a:spcPts val="0"/>
              </a:spcBef>
              <a:buNone/>
            </a:pPr>
            <a:r>
              <a:t/>
            </a:r>
            <a:endParaRPr b="1" sz="2400">
              <a:solidFill>
                <a:srgbClr val="000000"/>
              </a:solidFill>
              <a:latin typeface="Open Sans"/>
              <a:ea typeface="Open Sans"/>
              <a:cs typeface="Open Sans"/>
              <a:sym typeface="Open Sans"/>
            </a:endParaRPr>
          </a:p>
          <a:p>
            <a:pPr lvl="0" rtl="0">
              <a:spcBef>
                <a:spcPts val="0"/>
              </a:spcBef>
              <a:buNone/>
            </a:pPr>
            <a:r>
              <a:t/>
            </a:r>
            <a:endParaRPr b="1" sz="2400">
              <a:solidFill>
                <a:srgbClr val="000000"/>
              </a:solidFill>
              <a:latin typeface="Open Sans"/>
              <a:ea typeface="Open Sans"/>
              <a:cs typeface="Open Sans"/>
              <a:sym typeface="Open Sans"/>
            </a:endParaRPr>
          </a:p>
          <a:p>
            <a:pPr lvl="0" rtl="0">
              <a:spcBef>
                <a:spcPts val="0"/>
              </a:spcBef>
              <a:buNone/>
            </a:pPr>
            <a:r>
              <a:t/>
            </a:r>
            <a:endParaRPr b="1" sz="2400">
              <a:solidFill>
                <a:srgbClr val="000000"/>
              </a:solidFill>
              <a:latin typeface="Open Sans"/>
              <a:ea typeface="Open Sans"/>
              <a:cs typeface="Open Sans"/>
              <a:sym typeface="Open Sans"/>
            </a:endParaRPr>
          </a:p>
          <a:p>
            <a:pPr lvl="0" rtl="0" algn="ctr">
              <a:spcBef>
                <a:spcPts val="0"/>
              </a:spcBef>
              <a:buNone/>
            </a:pPr>
            <a:r>
              <a:rPr lang="en" sz="2400">
                <a:solidFill>
                  <a:srgbClr val="000000"/>
                </a:solidFill>
                <a:latin typeface="Open Sans"/>
                <a:ea typeface="Open Sans"/>
                <a:cs typeface="Open Sans"/>
                <a:sym typeface="Open Sans"/>
              </a:rPr>
              <a:t>App Logic</a:t>
            </a:r>
          </a:p>
          <a:p>
            <a:pPr lvl="0" rtl="0">
              <a:spcBef>
                <a:spcPts val="0"/>
              </a:spcBef>
              <a:buNone/>
            </a:pPr>
            <a:r>
              <a:t/>
            </a:r>
            <a:endParaRPr sz="2400">
              <a:solidFill>
                <a:srgbClr val="000000"/>
              </a:solidFill>
              <a:latin typeface="Open Sans"/>
              <a:ea typeface="Open Sans"/>
              <a:cs typeface="Open Sans"/>
              <a:sym typeface="Open Sans"/>
            </a:endParaRPr>
          </a:p>
        </p:txBody>
      </p:sp>
      <p:pic>
        <p:nvPicPr>
          <p:cNvPr id="126" name="Shape 126"/>
          <p:cNvPicPr preferRelativeResize="0"/>
          <p:nvPr/>
        </p:nvPicPr>
        <p:blipFill>
          <a:blip r:embed="rId3">
            <a:alphaModFix/>
          </a:blip>
          <a:stretch>
            <a:fillRect/>
          </a:stretch>
        </p:blipFill>
        <p:spPr>
          <a:xfrm>
            <a:off x="895923" y="2113849"/>
            <a:ext cx="1115975" cy="1023658"/>
          </a:xfrm>
          <a:prstGeom prst="rect">
            <a:avLst/>
          </a:prstGeom>
          <a:noFill/>
          <a:ln>
            <a:noFill/>
          </a:ln>
        </p:spPr>
      </p:pic>
      <p:sp>
        <p:nvSpPr>
          <p:cNvPr id="127" name="Shape 127"/>
          <p:cNvSpPr txBox="1"/>
          <p:nvPr>
            <p:ph idx="1" type="body"/>
          </p:nvPr>
        </p:nvSpPr>
        <p:spPr>
          <a:xfrm>
            <a:off x="5513899" y="1504950"/>
            <a:ext cx="2198999" cy="37257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Android</a:t>
            </a:r>
          </a:p>
        </p:txBody>
      </p:sp>
      <p:pic>
        <p:nvPicPr>
          <p:cNvPr id="128" name="Shape 128"/>
          <p:cNvPicPr preferRelativeResize="0"/>
          <p:nvPr/>
        </p:nvPicPr>
        <p:blipFill>
          <a:blip r:embed="rId4">
            <a:alphaModFix/>
          </a:blip>
          <a:stretch>
            <a:fillRect/>
          </a:stretch>
        </p:blipFill>
        <p:spPr>
          <a:xfrm>
            <a:off x="6222200" y="2150250"/>
            <a:ext cx="860605" cy="1023649"/>
          </a:xfrm>
          <a:prstGeom prst="rect">
            <a:avLst/>
          </a:prstGeom>
          <a:noFill/>
          <a:ln>
            <a:noFill/>
          </a:ln>
        </p:spPr>
      </p:pic>
      <p:sp>
        <p:nvSpPr>
          <p:cNvPr id="129" name="Shape 129"/>
          <p:cNvSpPr txBox="1"/>
          <p:nvPr/>
        </p:nvSpPr>
        <p:spPr>
          <a:xfrm>
            <a:off x="2605650" y="2089550"/>
            <a:ext cx="788400" cy="891600"/>
          </a:xfrm>
          <a:prstGeom prst="rect">
            <a:avLst/>
          </a:prstGeom>
          <a:noFill/>
          <a:ln>
            <a:noFill/>
          </a:ln>
        </p:spPr>
        <p:txBody>
          <a:bodyPr anchorCtr="0" anchor="t" bIns="91425" lIns="91425" rIns="91425" tIns="91425">
            <a:noAutofit/>
          </a:bodyPr>
          <a:lstStyle/>
          <a:p>
            <a:pPr lvl="0" rtl="0">
              <a:spcBef>
                <a:spcPts val="0"/>
              </a:spcBef>
              <a:buNone/>
            </a:pPr>
            <a:r>
              <a:rPr lang="en" sz="4800">
                <a:latin typeface="Open Sans"/>
                <a:ea typeface="Open Sans"/>
                <a:cs typeface="Open Sans"/>
                <a:sym typeface="Open Sans"/>
              </a:rPr>
              <a:t>+</a:t>
            </a:r>
          </a:p>
        </p:txBody>
      </p:sp>
      <p:sp>
        <p:nvSpPr>
          <p:cNvPr id="130" name="Shape 130"/>
          <p:cNvSpPr txBox="1"/>
          <p:nvPr/>
        </p:nvSpPr>
        <p:spPr>
          <a:xfrm>
            <a:off x="5120250" y="2089550"/>
            <a:ext cx="788400" cy="891600"/>
          </a:xfrm>
          <a:prstGeom prst="rect">
            <a:avLst/>
          </a:prstGeom>
          <a:noFill/>
          <a:ln>
            <a:noFill/>
          </a:ln>
        </p:spPr>
        <p:txBody>
          <a:bodyPr anchorCtr="0" anchor="t" bIns="91425" lIns="91425" rIns="91425" tIns="91425">
            <a:noAutofit/>
          </a:bodyPr>
          <a:lstStyle/>
          <a:p>
            <a:pPr lvl="0" rtl="0">
              <a:spcBef>
                <a:spcPts val="0"/>
              </a:spcBef>
              <a:buNone/>
            </a:pPr>
            <a:r>
              <a:rPr lang="en" sz="4800">
                <a:latin typeface="Open Sans"/>
                <a:ea typeface="Open Sans"/>
                <a:cs typeface="Open Sans"/>
                <a:sym typeface="Open Sans"/>
              </a:rPr>
              <a:t>=</a:t>
            </a:r>
          </a:p>
        </p:txBody>
      </p:sp>
      <p:sp>
        <p:nvSpPr>
          <p:cNvPr id="131" name="Shape 131"/>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Your Toolbox</a:t>
            </a:r>
          </a:p>
        </p:txBody>
      </p:sp>
      <p:pic>
        <p:nvPicPr>
          <p:cNvPr id="132" name="Shape 132"/>
          <p:cNvPicPr preferRelativeResize="0"/>
          <p:nvPr/>
        </p:nvPicPr>
        <p:blipFill>
          <a:blip r:embed="rId5">
            <a:alphaModFix/>
          </a:blip>
          <a:stretch>
            <a:fillRect/>
          </a:stretch>
        </p:blipFill>
        <p:spPr>
          <a:xfrm>
            <a:off x="3673812" y="2005299"/>
            <a:ext cx="1020862" cy="13135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4018144" y="1526052"/>
            <a:ext cx="1700225" cy="3019031"/>
          </a:xfrm>
          <a:prstGeom prst="rect">
            <a:avLst/>
          </a:prstGeom>
          <a:noFill/>
          <a:ln>
            <a:noFill/>
          </a:ln>
        </p:spPr>
      </p:pic>
      <p:pic>
        <p:nvPicPr>
          <p:cNvPr id="138" name="Shape 138"/>
          <p:cNvPicPr preferRelativeResize="0"/>
          <p:nvPr/>
        </p:nvPicPr>
        <p:blipFill>
          <a:blip r:embed="rId3">
            <a:alphaModFix/>
          </a:blip>
          <a:stretch>
            <a:fillRect/>
          </a:stretch>
        </p:blipFill>
        <p:spPr>
          <a:xfrm>
            <a:off x="619048" y="1526052"/>
            <a:ext cx="1700225" cy="3019031"/>
          </a:xfrm>
          <a:prstGeom prst="rect">
            <a:avLst/>
          </a:prstGeom>
          <a:noFill/>
          <a:ln>
            <a:noFill/>
          </a:ln>
        </p:spPr>
      </p:pic>
      <p:sp>
        <p:nvSpPr>
          <p:cNvPr id="139" name="Shape 139"/>
          <p:cNvSpPr/>
          <p:nvPr/>
        </p:nvSpPr>
        <p:spPr>
          <a:xfrm>
            <a:off x="2520224" y="2138100"/>
            <a:ext cx="1281600" cy="8142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latin typeface="Open Sans"/>
                <a:ea typeface="Open Sans"/>
                <a:cs typeface="Open Sans"/>
                <a:sym typeface="Open Sans"/>
              </a:rPr>
              <a:t>Intent</a:t>
            </a:r>
          </a:p>
          <a:p>
            <a:pPr lvl="0" rtl="0" algn="ctr">
              <a:spcBef>
                <a:spcPts val="0"/>
              </a:spcBef>
              <a:buNone/>
            </a:pPr>
            <a:r>
              <a:t/>
            </a:r>
            <a:endParaRPr sz="1800">
              <a:latin typeface="Open Sans"/>
              <a:ea typeface="Open Sans"/>
              <a:cs typeface="Open Sans"/>
              <a:sym typeface="Open Sans"/>
            </a:endParaRPr>
          </a:p>
        </p:txBody>
      </p:sp>
      <p:cxnSp>
        <p:nvCxnSpPr>
          <p:cNvPr id="140" name="Shape 140"/>
          <p:cNvCxnSpPr/>
          <p:nvPr/>
        </p:nvCxnSpPr>
        <p:spPr>
          <a:xfrm>
            <a:off x="2316675" y="3129100"/>
            <a:ext cx="1664400" cy="0"/>
          </a:xfrm>
          <a:prstGeom prst="straightConnector1">
            <a:avLst/>
          </a:prstGeom>
          <a:noFill/>
          <a:ln cap="flat" cmpd="sng" w="38100">
            <a:solidFill>
              <a:schemeClr val="dk2"/>
            </a:solidFill>
            <a:prstDash val="solid"/>
            <a:round/>
            <a:headEnd len="lg" w="lg" type="none"/>
            <a:tailEnd len="lg" w="lg" type="triangle"/>
          </a:ln>
        </p:spPr>
      </p:cxnSp>
      <p:sp>
        <p:nvSpPr>
          <p:cNvPr id="141" name="Shape 141"/>
          <p:cNvSpPr txBox="1"/>
          <p:nvPr/>
        </p:nvSpPr>
        <p:spPr>
          <a:xfrm>
            <a:off x="3980975" y="2131750"/>
            <a:ext cx="1774800" cy="14385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Open Sans"/>
                <a:ea typeface="Open Sans"/>
                <a:cs typeface="Open Sans"/>
                <a:sym typeface="Open Sans"/>
              </a:rPr>
              <a:t>Activity</a:t>
            </a:r>
          </a:p>
          <a:p>
            <a:pPr lvl="0" rtl="0" algn="ctr">
              <a:spcBef>
                <a:spcPts val="0"/>
              </a:spcBef>
              <a:buClr>
                <a:schemeClr val="dk1"/>
              </a:buClr>
              <a:buSzPct val="61111"/>
              <a:buFont typeface="Arial"/>
              <a:buNone/>
            </a:pPr>
            <a:r>
              <a:rPr lang="en" sz="1800">
                <a:solidFill>
                  <a:schemeClr val="dk1"/>
                </a:solidFill>
                <a:latin typeface="Open Sans"/>
                <a:ea typeface="Open Sans"/>
                <a:cs typeface="Open Sans"/>
                <a:sym typeface="Open Sans"/>
              </a:rPr>
              <a:t>View a Meme</a:t>
            </a:r>
          </a:p>
        </p:txBody>
      </p:sp>
      <p:sp>
        <p:nvSpPr>
          <p:cNvPr id="142" name="Shape 142"/>
          <p:cNvSpPr txBox="1"/>
          <p:nvPr/>
        </p:nvSpPr>
        <p:spPr>
          <a:xfrm>
            <a:off x="627250" y="2131753"/>
            <a:ext cx="1647600" cy="14385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Open Sans"/>
                <a:ea typeface="Open Sans"/>
                <a:cs typeface="Open Sans"/>
                <a:sym typeface="Open Sans"/>
              </a:rPr>
              <a:t>Activity</a:t>
            </a:r>
          </a:p>
          <a:p>
            <a:pPr lvl="0" rtl="0" algn="ctr">
              <a:spcBef>
                <a:spcPts val="0"/>
              </a:spcBef>
              <a:buNone/>
            </a:pPr>
            <a:r>
              <a:rPr lang="en" sz="1800">
                <a:solidFill>
                  <a:schemeClr val="dk1"/>
                </a:solidFill>
                <a:latin typeface="Open Sans"/>
                <a:ea typeface="Open Sans"/>
                <a:cs typeface="Open Sans"/>
                <a:sym typeface="Open Sans"/>
              </a:rPr>
              <a:t>Type a Number</a:t>
            </a:r>
          </a:p>
        </p:txBody>
      </p:sp>
      <p:sp>
        <p:nvSpPr>
          <p:cNvPr id="143" name="Shape 143"/>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chemeClr val="dk1"/>
                </a:solidFill>
                <a:latin typeface="Open Sans"/>
                <a:ea typeface="Open Sans"/>
                <a:cs typeface="Open Sans"/>
                <a:sym typeface="Open Sans"/>
              </a:rPr>
              <a:t>Let’s Build an App</a:t>
            </a:r>
          </a:p>
        </p:txBody>
      </p:sp>
      <p:grpSp>
        <p:nvGrpSpPr>
          <p:cNvPr id="144" name="Shape 144"/>
          <p:cNvGrpSpPr/>
          <p:nvPr/>
        </p:nvGrpSpPr>
        <p:grpSpPr>
          <a:xfrm>
            <a:off x="5755810" y="2187725"/>
            <a:ext cx="3007207" cy="1308204"/>
            <a:chOff x="6534635" y="2232137"/>
            <a:chExt cx="3007207" cy="1308204"/>
          </a:xfrm>
        </p:grpSpPr>
        <p:grpSp>
          <p:nvGrpSpPr>
            <p:cNvPr id="145" name="Shape 145"/>
            <p:cNvGrpSpPr/>
            <p:nvPr/>
          </p:nvGrpSpPr>
          <p:grpSpPr>
            <a:xfrm>
              <a:off x="6534635" y="2499785"/>
              <a:ext cx="1177364" cy="791814"/>
              <a:chOff x="6534635" y="2499785"/>
              <a:chExt cx="1177364" cy="791814"/>
            </a:xfrm>
          </p:grpSpPr>
          <p:cxnSp>
            <p:nvCxnSpPr>
              <p:cNvPr id="146" name="Shape 146"/>
              <p:cNvCxnSpPr/>
              <p:nvPr/>
            </p:nvCxnSpPr>
            <p:spPr>
              <a:xfrm>
                <a:off x="6534635" y="2499785"/>
                <a:ext cx="1135500" cy="0"/>
              </a:xfrm>
              <a:prstGeom prst="straightConnector1">
                <a:avLst/>
              </a:prstGeom>
              <a:noFill/>
              <a:ln cap="flat" cmpd="sng" w="38100">
                <a:solidFill>
                  <a:schemeClr val="dk2"/>
                </a:solidFill>
                <a:prstDash val="solid"/>
                <a:round/>
                <a:headEnd len="lg" w="lg" type="none"/>
                <a:tailEnd len="lg" w="lg" type="triangle"/>
              </a:ln>
            </p:spPr>
          </p:cxnSp>
          <p:cxnSp>
            <p:nvCxnSpPr>
              <p:cNvPr id="147" name="Shape 147"/>
              <p:cNvCxnSpPr/>
              <p:nvPr/>
            </p:nvCxnSpPr>
            <p:spPr>
              <a:xfrm rot="10800000">
                <a:off x="6542900" y="3291600"/>
                <a:ext cx="1169100" cy="0"/>
              </a:xfrm>
              <a:prstGeom prst="straightConnector1">
                <a:avLst/>
              </a:prstGeom>
              <a:noFill/>
              <a:ln cap="flat" cmpd="sng" w="38100">
                <a:solidFill>
                  <a:schemeClr val="dk2"/>
                </a:solidFill>
                <a:prstDash val="solid"/>
                <a:round/>
                <a:headEnd len="lg" w="lg" type="none"/>
                <a:tailEnd len="lg" w="lg" type="triangle"/>
              </a:ln>
            </p:spPr>
          </p:cxnSp>
        </p:grpSp>
        <p:sp>
          <p:nvSpPr>
            <p:cNvPr id="148" name="Shape 148"/>
            <p:cNvSpPr/>
            <p:nvPr/>
          </p:nvSpPr>
          <p:spPr>
            <a:xfrm>
              <a:off x="7444375" y="2232137"/>
              <a:ext cx="2097467" cy="1308204"/>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Network</a:t>
              </a:r>
              <a:r>
                <a:rPr lang="en" sz="1800"/>
                <a:t> </a:t>
              </a:r>
            </a:p>
            <a:p>
              <a:pPr lvl="0" rtl="0" algn="ctr">
                <a:spcBef>
                  <a:spcPts val="0"/>
                </a:spcBef>
                <a:buNone/>
              </a:pPr>
              <a:r>
                <a:rPr lang="en" sz="1800"/>
                <a:t>AsyncTask</a:t>
              </a:r>
            </a:p>
          </p:txBody>
        </p:sp>
      </p:grpSp>
      <p:sp>
        <p:nvSpPr>
          <p:cNvPr id="149" name="Shape 149"/>
          <p:cNvSpPr txBox="1"/>
          <p:nvPr/>
        </p:nvSpPr>
        <p:spPr>
          <a:xfrm>
            <a:off x="2486675" y="2506550"/>
            <a:ext cx="1387200" cy="485700"/>
          </a:xfrm>
          <a:prstGeom prst="rect">
            <a:avLst/>
          </a:prstGeom>
          <a:noFill/>
          <a:ln>
            <a:noFill/>
          </a:ln>
        </p:spPr>
        <p:txBody>
          <a:bodyPr anchorCtr="0" anchor="ctr" bIns="91425" lIns="91425" rIns="91425" tIns="91425">
            <a:noAutofit/>
          </a:bodyPr>
          <a:lstStyle/>
          <a:p>
            <a:pPr lvl="0" rtl="0" algn="ctr">
              <a:spcBef>
                <a:spcPts val="0"/>
              </a:spcBef>
              <a:buNone/>
            </a:pPr>
            <a:r>
              <a:rPr lang="en" sz="1800">
                <a:solidFill>
                  <a:schemeClr val="dk1"/>
                </a:solidFill>
                <a:latin typeface="Open Sans"/>
                <a:ea typeface="Open Sans"/>
                <a:cs typeface="Open Sans"/>
                <a:sym typeface="Open Sans"/>
              </a:rPr>
              <a:t>Number Id</a:t>
            </a:r>
          </a:p>
        </p:txBody>
      </p:sp>
      <p:pic>
        <p:nvPicPr>
          <p:cNvPr descr="leo2.PNG" id="150" name="Shape 150"/>
          <p:cNvPicPr preferRelativeResize="0"/>
          <p:nvPr/>
        </p:nvPicPr>
        <p:blipFill>
          <a:blip r:embed="rId4">
            <a:alphaModFix/>
          </a:blip>
          <a:stretch>
            <a:fillRect/>
          </a:stretch>
        </p:blipFill>
        <p:spPr>
          <a:xfrm>
            <a:off x="4018264" y="2920425"/>
            <a:ext cx="1700235" cy="1086399"/>
          </a:xfrm>
          <a:prstGeom prst="rect">
            <a:avLst/>
          </a:prstGeom>
          <a:noFill/>
          <a:ln>
            <a:noFill/>
          </a:ln>
        </p:spPr>
      </p:pic>
      <p:sp>
        <p:nvSpPr>
          <p:cNvPr id="151" name="Shape 151"/>
          <p:cNvSpPr txBox="1"/>
          <p:nvPr/>
        </p:nvSpPr>
        <p:spPr>
          <a:xfrm>
            <a:off x="6071254" y="2850850"/>
            <a:ext cx="726600" cy="556500"/>
          </a:xfrm>
          <a:prstGeom prst="rect">
            <a:avLst/>
          </a:prstGeom>
          <a:noFill/>
          <a:ln>
            <a:noFill/>
          </a:ln>
        </p:spPr>
        <p:txBody>
          <a:bodyPr anchorCtr="0" anchor="t" bIns="91425" lIns="91425" rIns="91425" tIns="91425">
            <a:noAutofit/>
          </a:bodyPr>
          <a:lstStyle/>
          <a:p>
            <a:pPr lvl="0" rtl="0">
              <a:spcBef>
                <a:spcPts val="0"/>
              </a:spcBef>
              <a:buNone/>
            </a:pPr>
            <a:r>
              <a:rPr lang="en"/>
              <a:t>Data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nvSpPr>
        <p:spPr>
          <a:xfrm>
            <a:off x="457200" y="2053250"/>
            <a:ext cx="4992600" cy="1143300"/>
          </a:xfrm>
          <a:prstGeom prst="rect">
            <a:avLst/>
          </a:prstGeom>
          <a:noFill/>
          <a:ln>
            <a:noFill/>
          </a:ln>
        </p:spPr>
        <p:txBody>
          <a:bodyPr anchorCtr="0" anchor="ctr" bIns="91425" lIns="91425" rIns="91425" tIns="91425">
            <a:noAutofit/>
          </a:bodyPr>
          <a:lstStyle/>
          <a:p>
            <a:pPr lvl="0" rtl="0">
              <a:spcBef>
                <a:spcPts val="0"/>
              </a:spcBef>
              <a:buNone/>
            </a:pPr>
            <a:r>
              <a:rPr b="1" lang="en" sz="1800">
                <a:solidFill>
                  <a:srgbClr val="000080"/>
                </a:solidFill>
                <a:highlight>
                  <a:srgbClr val="FFFFFF"/>
                </a:highlight>
                <a:latin typeface="Open Sans"/>
                <a:ea typeface="Open Sans"/>
                <a:cs typeface="Open Sans"/>
                <a:sym typeface="Open Sans"/>
              </a:rPr>
              <a:t> </a:t>
            </a:r>
            <a:r>
              <a:rPr b="1" lang="en" sz="1800">
                <a:solidFill>
                  <a:srgbClr val="660E7A"/>
                </a:solidFill>
                <a:highlight>
                  <a:srgbClr val="FFFFFF"/>
                </a:highlight>
                <a:latin typeface="Open Sans"/>
                <a:ea typeface="Open Sans"/>
                <a:cs typeface="Open Sans"/>
                <a:sym typeface="Open Sans"/>
              </a:rPr>
              <a:t>android</a:t>
            </a:r>
            <a:r>
              <a:rPr b="1" lang="en" sz="1800">
                <a:solidFill>
                  <a:srgbClr val="0000FF"/>
                </a:solidFill>
                <a:highlight>
                  <a:srgbClr val="FFFFFF"/>
                </a:highlight>
                <a:latin typeface="Open Sans"/>
                <a:ea typeface="Open Sans"/>
                <a:cs typeface="Open Sans"/>
                <a:sym typeface="Open Sans"/>
              </a:rPr>
              <a:t>:layout_width=</a:t>
            </a:r>
            <a:r>
              <a:rPr b="1" lang="en" sz="1800">
                <a:solidFill>
                  <a:srgbClr val="008000"/>
                </a:solidFill>
                <a:highlight>
                  <a:srgbClr val="FFFFFF"/>
                </a:highlight>
                <a:latin typeface="Open Sans"/>
                <a:ea typeface="Open Sans"/>
                <a:cs typeface="Open Sans"/>
                <a:sym typeface="Open Sans"/>
              </a:rPr>
              <a:t>"wrap_content"</a:t>
            </a:r>
          </a:p>
          <a:p>
            <a:pPr lvl="0" rtl="0">
              <a:spcBef>
                <a:spcPts val="0"/>
              </a:spcBef>
              <a:buNone/>
            </a:pPr>
            <a:r>
              <a:rPr b="1" lang="en" sz="1800">
                <a:solidFill>
                  <a:srgbClr val="008000"/>
                </a:solidFill>
                <a:highlight>
                  <a:srgbClr val="FFFFFF"/>
                </a:highlight>
                <a:latin typeface="Open Sans"/>
                <a:ea typeface="Open Sans"/>
                <a:cs typeface="Open Sans"/>
                <a:sym typeface="Open Sans"/>
              </a:rPr>
              <a:t> </a:t>
            </a:r>
            <a:r>
              <a:rPr b="1" lang="en" sz="1800">
                <a:solidFill>
                  <a:srgbClr val="660E7A"/>
                </a:solidFill>
                <a:highlight>
                  <a:srgbClr val="FFFFFF"/>
                </a:highlight>
                <a:latin typeface="Open Sans"/>
                <a:ea typeface="Open Sans"/>
                <a:cs typeface="Open Sans"/>
                <a:sym typeface="Open Sans"/>
              </a:rPr>
              <a:t>android</a:t>
            </a:r>
            <a:r>
              <a:rPr b="1" lang="en" sz="1800">
                <a:solidFill>
                  <a:srgbClr val="0000FF"/>
                </a:solidFill>
                <a:highlight>
                  <a:srgbClr val="FFFFFF"/>
                </a:highlight>
                <a:latin typeface="Open Sans"/>
                <a:ea typeface="Open Sans"/>
                <a:cs typeface="Open Sans"/>
                <a:sym typeface="Open Sans"/>
              </a:rPr>
              <a:t>:layout_height=</a:t>
            </a:r>
            <a:r>
              <a:rPr b="1" lang="en" sz="1800">
                <a:solidFill>
                  <a:srgbClr val="008000"/>
                </a:solidFill>
                <a:highlight>
                  <a:srgbClr val="FFFFFF"/>
                </a:highlight>
                <a:latin typeface="Open Sans"/>
                <a:ea typeface="Open Sans"/>
                <a:cs typeface="Open Sans"/>
                <a:sym typeface="Open Sans"/>
              </a:rPr>
              <a:t>"wrap_content"</a:t>
            </a:r>
          </a:p>
          <a:p>
            <a:pPr lvl="0" rtl="0">
              <a:spcBef>
                <a:spcPts val="0"/>
              </a:spcBef>
              <a:buNone/>
            </a:pPr>
            <a:r>
              <a:rPr b="1" lang="en" sz="1800">
                <a:solidFill>
                  <a:srgbClr val="008000"/>
                </a:solidFill>
                <a:highlight>
                  <a:srgbClr val="FFFFFF"/>
                </a:highlight>
                <a:latin typeface="Open Sans"/>
                <a:ea typeface="Open Sans"/>
                <a:cs typeface="Open Sans"/>
                <a:sym typeface="Open Sans"/>
              </a:rPr>
              <a:t> </a:t>
            </a:r>
            <a:r>
              <a:rPr b="1" lang="en" sz="1800">
                <a:solidFill>
                  <a:srgbClr val="660E7A"/>
                </a:solidFill>
                <a:highlight>
                  <a:srgbClr val="FFFFFF"/>
                </a:highlight>
                <a:latin typeface="Open Sans"/>
                <a:ea typeface="Open Sans"/>
                <a:cs typeface="Open Sans"/>
                <a:sym typeface="Open Sans"/>
              </a:rPr>
              <a:t>android</a:t>
            </a:r>
            <a:r>
              <a:rPr b="1" lang="en" sz="1800">
                <a:solidFill>
                  <a:srgbClr val="0000FF"/>
                </a:solidFill>
                <a:highlight>
                  <a:srgbClr val="FFFFFF"/>
                </a:highlight>
                <a:latin typeface="Open Sans"/>
                <a:ea typeface="Open Sans"/>
                <a:cs typeface="Open Sans"/>
                <a:sym typeface="Open Sans"/>
              </a:rPr>
              <a:t>:src=</a:t>
            </a:r>
            <a:r>
              <a:rPr b="1" lang="en" sz="1800">
                <a:solidFill>
                  <a:srgbClr val="008000"/>
                </a:solidFill>
                <a:highlight>
                  <a:srgbClr val="FFFFFF"/>
                </a:highlight>
                <a:latin typeface="Open Sans"/>
                <a:ea typeface="Open Sans"/>
                <a:cs typeface="Open Sans"/>
                <a:sym typeface="Open Sans"/>
              </a:rPr>
              <a:t>"@drawable/peaceful_road"</a:t>
            </a:r>
          </a:p>
        </p:txBody>
      </p:sp>
      <p:sp>
        <p:nvSpPr>
          <p:cNvPr id="157" name="Shape 157"/>
          <p:cNvSpPr txBox="1"/>
          <p:nvPr/>
        </p:nvSpPr>
        <p:spPr>
          <a:xfrm>
            <a:off x="460900" y="919975"/>
            <a:ext cx="6290700" cy="3138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highlight>
                  <a:srgbClr val="FFFFFF"/>
                </a:highlight>
                <a:latin typeface="Open Sans"/>
                <a:ea typeface="Open Sans"/>
                <a:cs typeface="Open Sans"/>
                <a:sym typeface="Open Sans"/>
              </a:rPr>
              <a:t>&lt;</a:t>
            </a:r>
            <a:r>
              <a:rPr b="1" lang="en" sz="1800">
                <a:solidFill>
                  <a:srgbClr val="000080"/>
                </a:solidFill>
                <a:highlight>
                  <a:srgbClr val="FFFFFF"/>
                </a:highlight>
                <a:latin typeface="Open Sans"/>
                <a:ea typeface="Open Sans"/>
                <a:cs typeface="Open Sans"/>
                <a:sym typeface="Open Sans"/>
              </a:rPr>
              <a:t>ImageView</a:t>
            </a:r>
          </a:p>
          <a:p>
            <a:pPr lvl="0" rtl="0">
              <a:spcBef>
                <a:spcPts val="0"/>
              </a:spcBef>
              <a:buNone/>
            </a:pPr>
            <a:r>
              <a:t/>
            </a:r>
            <a:endParaRPr b="1" sz="1800">
              <a:solidFill>
                <a:srgbClr val="000080"/>
              </a:solidFill>
              <a:highlight>
                <a:srgbClr val="FFFFFF"/>
              </a:highlight>
              <a:latin typeface="Open Sans"/>
              <a:ea typeface="Open Sans"/>
              <a:cs typeface="Open Sans"/>
              <a:sym typeface="Open Sans"/>
            </a:endParaRPr>
          </a:p>
          <a:p>
            <a:pPr lvl="0" rtl="0">
              <a:spcBef>
                <a:spcPts val="0"/>
              </a:spcBef>
              <a:buNone/>
            </a:pPr>
            <a:r>
              <a:t/>
            </a:r>
            <a:endParaRPr sz="1800">
              <a:solidFill>
                <a:schemeClr val="dk1"/>
              </a:solidFill>
              <a:latin typeface="Open Sans"/>
              <a:ea typeface="Open Sans"/>
              <a:cs typeface="Open Sans"/>
              <a:sym typeface="Open Sans"/>
            </a:endParaRPr>
          </a:p>
          <a:p>
            <a:pPr indent="0" lvl="0" marL="3657600" rtl="0">
              <a:spcBef>
                <a:spcPts val="0"/>
              </a:spcBef>
              <a:buNone/>
            </a:pPr>
            <a:r>
              <a:rPr lang="en" sz="1800">
                <a:solidFill>
                  <a:schemeClr val="dk1"/>
                </a:solidFill>
                <a:latin typeface="Open Sans"/>
                <a:ea typeface="Open Sans"/>
                <a:cs typeface="Open Sans"/>
                <a:sym typeface="Open Sans"/>
              </a:rPr>
              <a:t>            </a:t>
            </a:r>
            <a:r>
              <a:rPr lang="en">
                <a:solidFill>
                  <a:schemeClr val="dk1"/>
                </a:solidFill>
                <a:latin typeface="Open Sans"/>
                <a:ea typeface="Open Sans"/>
                <a:cs typeface="Open Sans"/>
                <a:sym typeface="Open Sans"/>
              </a:rPr>
              <a:t>  </a:t>
            </a:r>
            <a:r>
              <a:rPr lang="en" sz="1800">
                <a:solidFill>
                  <a:schemeClr val="dk1"/>
                </a:solidFill>
                <a:latin typeface="Open Sans"/>
                <a:ea typeface="Open Sans"/>
                <a:cs typeface="Open Sans"/>
                <a:sym typeface="Open Sans"/>
              </a:rPr>
              <a:t>   </a:t>
            </a:r>
            <a:r>
              <a:rPr lang="en" sz="1800">
                <a:solidFill>
                  <a:schemeClr val="dk1"/>
                </a:solidFill>
                <a:highlight>
                  <a:srgbClr val="FFFFFF"/>
                </a:highlight>
                <a:latin typeface="Open Sans"/>
                <a:ea typeface="Open Sans"/>
                <a:cs typeface="Open Sans"/>
                <a:sym typeface="Open Sans"/>
              </a:rPr>
              <a:t>/&gt;</a:t>
            </a:r>
          </a:p>
        </p:txBody>
      </p:sp>
      <p:sp>
        <p:nvSpPr>
          <p:cNvPr id="158" name="Shape 158"/>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Views</a:t>
            </a:r>
          </a:p>
        </p:txBody>
      </p:sp>
      <p:pic>
        <p:nvPicPr>
          <p:cNvPr id="159" name="Shape 159"/>
          <p:cNvPicPr preferRelativeResize="0"/>
          <p:nvPr/>
        </p:nvPicPr>
        <p:blipFill>
          <a:blip r:embed="rId3">
            <a:alphaModFix/>
          </a:blip>
          <a:stretch>
            <a:fillRect/>
          </a:stretch>
        </p:blipFill>
        <p:spPr>
          <a:xfrm>
            <a:off x="5985695" y="1466150"/>
            <a:ext cx="3071024" cy="2046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165" name="Shape 165"/>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Let’s Build a Button</a:t>
            </a:r>
          </a:p>
        </p:txBody>
      </p:sp>
      <p:sp>
        <p:nvSpPr>
          <p:cNvPr id="166" name="Shape 166"/>
          <p:cNvSpPr txBox="1"/>
          <p:nvPr/>
        </p:nvSpPr>
        <p:spPr>
          <a:xfrm>
            <a:off x="853170" y="1557300"/>
            <a:ext cx="3443700" cy="532500"/>
          </a:xfrm>
          <a:prstGeom prst="rect">
            <a:avLst/>
          </a:prstGeom>
          <a:noFill/>
          <a:ln>
            <a:noFill/>
          </a:ln>
        </p:spPr>
        <p:txBody>
          <a:bodyPr anchorCtr="0" anchor="t" bIns="91425" lIns="91425" rIns="91425" tIns="91425">
            <a:noAutofit/>
          </a:bodyPr>
          <a:lstStyle/>
          <a:p>
            <a:pPr lvl="0">
              <a:spcBef>
                <a:spcPts val="0"/>
              </a:spcBef>
              <a:buNone/>
            </a:pPr>
            <a:r>
              <a:rPr lang="en" sz="1800" u="sng">
                <a:solidFill>
                  <a:schemeClr val="hlink"/>
                </a:solidFill>
                <a:hlinkClick r:id="rId4"/>
              </a:rPr>
              <a:t>See the changes here!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0" l="491" r="1179" t="0"/>
          <a:stretch/>
        </p:blipFill>
        <p:spPr>
          <a:xfrm>
            <a:off x="4067203" y="1579901"/>
            <a:ext cx="4391600" cy="2807295"/>
          </a:xfrm>
          <a:prstGeom prst="rect">
            <a:avLst/>
          </a:prstGeom>
          <a:noFill/>
          <a:ln>
            <a:noFill/>
          </a:ln>
        </p:spPr>
      </p:pic>
      <p:sp>
        <p:nvSpPr>
          <p:cNvPr id="172" name="Shape 172"/>
          <p:cNvSpPr txBox="1"/>
          <p:nvPr>
            <p:ph idx="1" type="body"/>
          </p:nvPr>
        </p:nvSpPr>
        <p:spPr>
          <a:xfrm>
            <a:off x="52850" y="2798825"/>
            <a:ext cx="4075800" cy="2127000"/>
          </a:xfrm>
          <a:prstGeom prst="rect">
            <a:avLst/>
          </a:prstGeom>
        </p:spPr>
        <p:txBody>
          <a:bodyPr anchorCtr="0" anchor="t" bIns="91425" lIns="91425" rIns="91425" tIns="91425">
            <a:noAutofit/>
          </a:bodyPr>
          <a:lstStyle/>
          <a:p>
            <a:pPr lvl="0" rtl="0" algn="ctr">
              <a:spcBef>
                <a:spcPts val="0"/>
              </a:spcBef>
              <a:buNone/>
            </a:pPr>
            <a:r>
              <a:rPr lang="en" sz="2400">
                <a:solidFill>
                  <a:srgbClr val="000000"/>
                </a:solidFill>
                <a:latin typeface="Open Sans"/>
                <a:ea typeface="Open Sans"/>
                <a:cs typeface="Open Sans"/>
                <a:sym typeface="Open Sans"/>
              </a:rPr>
              <a:t>Responds to UI events</a:t>
            </a:r>
          </a:p>
          <a:p>
            <a:pPr indent="0" lvl="0" marL="0" rtl="0" algn="ctr">
              <a:spcBef>
                <a:spcPts val="0"/>
              </a:spcBef>
              <a:buNone/>
            </a:pPr>
            <a:r>
              <a:rPr lang="en" sz="1800">
                <a:solidFill>
                  <a:srgbClr val="000000"/>
                </a:solidFill>
                <a:latin typeface="Open Sans"/>
                <a:ea typeface="Open Sans"/>
                <a:cs typeface="Open Sans"/>
                <a:sym typeface="Open Sans"/>
              </a:rPr>
              <a:t>clicks, touches, scrolls</a:t>
            </a:r>
          </a:p>
        </p:txBody>
      </p:sp>
      <p:sp>
        <p:nvSpPr>
          <p:cNvPr id="173" name="Shape 173"/>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Activity: Managing Events</a:t>
            </a:r>
          </a:p>
        </p:txBody>
      </p:sp>
      <p:pic>
        <p:nvPicPr>
          <p:cNvPr id="174" name="Shape 174"/>
          <p:cNvPicPr preferRelativeResize="0"/>
          <p:nvPr/>
        </p:nvPicPr>
        <p:blipFill>
          <a:blip r:embed="rId4">
            <a:alphaModFix/>
          </a:blip>
          <a:stretch>
            <a:fillRect/>
          </a:stretch>
        </p:blipFill>
        <p:spPr>
          <a:xfrm>
            <a:off x="1550511" y="1782287"/>
            <a:ext cx="944475" cy="1215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25923" l="0" r="0" t="29785"/>
          <a:stretch/>
        </p:blipFill>
        <p:spPr>
          <a:xfrm>
            <a:off x="2190250" y="3021975"/>
            <a:ext cx="4607449" cy="1530499"/>
          </a:xfrm>
          <a:prstGeom prst="rect">
            <a:avLst/>
          </a:prstGeom>
          <a:noFill/>
          <a:ln>
            <a:noFill/>
          </a:ln>
        </p:spPr>
      </p:pic>
      <p:sp>
        <p:nvSpPr>
          <p:cNvPr id="180" name="Shape 180"/>
          <p:cNvSpPr txBox="1"/>
          <p:nvPr>
            <p:ph type="title"/>
          </p:nvPr>
        </p:nvSpPr>
        <p:spPr>
          <a:xfrm>
            <a:off x="838350" y="741100"/>
            <a:ext cx="5324100" cy="485700"/>
          </a:xfrm>
          <a:prstGeom prst="rect">
            <a:avLst/>
          </a:prstGeom>
        </p:spPr>
        <p:txBody>
          <a:bodyPr anchorCtr="0" anchor="b" bIns="91425" lIns="91425" rIns="91425" tIns="91425">
            <a:noAutofit/>
          </a:bodyPr>
          <a:lstStyle/>
          <a:p>
            <a:pPr lvl="0" rtl="0">
              <a:spcBef>
                <a:spcPts val="0"/>
              </a:spcBef>
              <a:buNone/>
            </a:pPr>
            <a:r>
              <a:rPr b="0" lang="en" sz="3000">
                <a:solidFill>
                  <a:srgbClr val="000000"/>
                </a:solidFill>
                <a:latin typeface="Open Sans"/>
                <a:ea typeface="Open Sans"/>
                <a:cs typeface="Open Sans"/>
                <a:sym typeface="Open Sans"/>
              </a:rPr>
              <a:t>React to our Button</a:t>
            </a:r>
          </a:p>
        </p:txBody>
      </p:sp>
      <p:sp>
        <p:nvSpPr>
          <p:cNvPr id="181" name="Shape 181"/>
          <p:cNvSpPr txBox="1"/>
          <p:nvPr/>
        </p:nvSpPr>
        <p:spPr>
          <a:xfrm>
            <a:off x="853170" y="1557300"/>
            <a:ext cx="3443700" cy="532500"/>
          </a:xfrm>
          <a:prstGeom prst="rect">
            <a:avLst/>
          </a:prstGeom>
          <a:noFill/>
          <a:ln>
            <a:noFill/>
          </a:ln>
        </p:spPr>
        <p:txBody>
          <a:bodyPr anchorCtr="0" anchor="t" bIns="91425" lIns="91425" rIns="91425" tIns="91425">
            <a:noAutofit/>
          </a:bodyPr>
          <a:lstStyle/>
          <a:p>
            <a:pPr lvl="0" rtl="0">
              <a:spcBef>
                <a:spcPts val="0"/>
              </a:spcBef>
              <a:buNone/>
            </a:pPr>
            <a:r>
              <a:rPr lang="en" sz="1800" u="sng">
                <a:solidFill>
                  <a:schemeClr val="hlink"/>
                </a:solidFill>
                <a:hlinkClick r:id="rId4"/>
              </a:rPr>
              <a:t>See the changes here!</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dwal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